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21"/>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Lst>
  <p:sldSz cx="9144000" cy="5143500" type="screen16x9"/>
  <p:notesSz cx="6858000" cy="9144000"/>
  <p:embeddedFontLst>
    <p:embeddedFont>
      <p:font typeface="Amatic SC" panose="020B0604020202020204" charset="0"/>
      <p:regular r:id="rId22"/>
      <p:bold r:id="rId23"/>
    </p:embeddedFont>
    <p:embeddedFont>
      <p:font typeface="Source Code Pro" panose="020B0604020202020204" charset="0"/>
      <p:regular r:id="rId24"/>
      <p:bold r:id="rId25"/>
    </p:embeddedFont>
    <p:embeddedFont>
      <p:font typeface="Cambria" panose="02040503050406030204" pitchFamily="18" charset="0"/>
      <p:regular r:id="rId26"/>
      <p:bold r:id="rId27"/>
      <p:italic r:id="rId28"/>
      <p:boldItalic r:id="rId2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7" d="100"/>
          <a:sy n="77" d="100"/>
        </p:scale>
        <p:origin x="-102" y="-216"/>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5.fntdata"/><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4.fntdata"/><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8.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3.fntdata"/><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2.fntdata"/><Relationship Id="rId28" Type="http://schemas.openxmlformats.org/officeDocument/2006/relationships/font" Target="fonts/font7.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1.fntdata"/><Relationship Id="rId27" Type="http://schemas.openxmlformats.org/officeDocument/2006/relationships/font" Target="fonts/font6.fntdata"/><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381300" y="685800"/>
            <a:ext cx="609607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a:endParaRPr/>
          </a:p>
        </p:txBody>
      </p:sp>
    </p:spTree>
    <p:extLst>
      <p:ext uri="{BB962C8B-B14F-4D97-AF65-F5344CB8AC3E}">
        <p14:creationId xmlns:p14="http://schemas.microsoft.com/office/powerpoint/2010/main" val="1382784224"/>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
        <p:cNvGrpSpPr/>
        <p:nvPr/>
      </p:nvGrpSpPr>
      <p:grpSpPr>
        <a:xfrm>
          <a:off x="0" y="0"/>
          <a:ext cx="0" cy="0"/>
          <a:chOff x="0" y="0"/>
          <a:chExt cx="0" cy="0"/>
        </a:xfrm>
      </p:grpSpPr>
      <p:sp>
        <p:nvSpPr>
          <p:cNvPr id="53" name="Shape 5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4" name="Shape 5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Shape 11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3" name="Shape 11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
        <p:cNvGrpSpPr/>
        <p:nvPr/>
      </p:nvGrpSpPr>
      <p:grpSpPr>
        <a:xfrm>
          <a:off x="0" y="0"/>
          <a:ext cx="0" cy="0"/>
          <a:chOff x="0" y="0"/>
          <a:chExt cx="0" cy="0"/>
        </a:xfrm>
      </p:grpSpPr>
      <p:sp>
        <p:nvSpPr>
          <p:cNvPr id="119" name="Shape 11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0" name="Shape 12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Shape 12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6" name="Shape 12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Shape 13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3" name="Shape 13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marR="38100" lvl="0" rtl="0">
              <a:lnSpc>
                <a:spcPct val="134998"/>
              </a:lnSpc>
              <a:spcBef>
                <a:spcPts val="0"/>
              </a:spcBef>
              <a:buNone/>
            </a:pPr>
            <a:r>
              <a:rPr lang="en" sz="1000" b="1">
                <a:highlight>
                  <a:srgbClr val="FFFFFF"/>
                </a:highlight>
              </a:rPr>
              <a:t>DESIGN, SETTING, AND PARTICIPANTS:</a:t>
            </a:r>
          </a:p>
          <a:p>
            <a:pPr lvl="0" rtl="0">
              <a:lnSpc>
                <a:spcPct val="134998"/>
              </a:lnSpc>
              <a:spcBef>
                <a:spcPts val="0"/>
              </a:spcBef>
              <a:spcAft>
                <a:spcPts val="600"/>
              </a:spcAft>
              <a:buNone/>
            </a:pPr>
            <a:r>
              <a:rPr lang="en" sz="1000">
                <a:highlight>
                  <a:srgbClr val="FFFFFF"/>
                </a:highlight>
              </a:rPr>
              <a:t>This evaluation included 1931 veterans treated by 804 clinicians participating in the Department of Veterans Affairs (VA) PE Training Program. After completing a 4-day experiential PE training workshop, clinicians implemented PE (while receiving consultation) with a minimum of 2 veteran patients who had a primary diagnosis of PTSD.</a:t>
            </a:r>
          </a:p>
          <a:p>
            <a:pPr marR="38100" lvl="0" rtl="0">
              <a:lnSpc>
                <a:spcPct val="134998"/>
              </a:lnSpc>
              <a:spcBef>
                <a:spcPts val="0"/>
              </a:spcBef>
              <a:buNone/>
            </a:pPr>
            <a:r>
              <a:rPr lang="en" sz="1000" b="1">
                <a:highlight>
                  <a:srgbClr val="FFFFFF"/>
                </a:highlight>
              </a:rPr>
              <a:t>MAIN OUTCOMES AND MEASURES:</a:t>
            </a:r>
          </a:p>
          <a:p>
            <a:pPr lvl="0" rtl="0">
              <a:lnSpc>
                <a:spcPct val="134998"/>
              </a:lnSpc>
              <a:spcBef>
                <a:spcPts val="0"/>
              </a:spcBef>
              <a:spcAft>
                <a:spcPts val="600"/>
              </a:spcAft>
              <a:buNone/>
            </a:pPr>
            <a:r>
              <a:rPr lang="en" sz="1000">
                <a:highlight>
                  <a:srgbClr val="FFFFFF"/>
                </a:highlight>
              </a:rPr>
              <a:t>Changes in PTSD and depression symptoms were assessed with the PTSD Checklist and the Beck Depression Inventory II, measured at baseline and at the final treatment session. Multiple and single imputation were used to estimate the posttest scores of patients who left treatment before completing 8 sessions. Demographic predictors of treatment dropout were also examined.</a:t>
            </a:r>
          </a:p>
          <a:p>
            <a:pPr marR="38100" lvl="0" rtl="0">
              <a:lnSpc>
                <a:spcPct val="134998"/>
              </a:lnSpc>
              <a:spcBef>
                <a:spcPts val="0"/>
              </a:spcBef>
              <a:buNone/>
            </a:pPr>
            <a:r>
              <a:rPr lang="en" sz="1000" b="1">
                <a:highlight>
                  <a:srgbClr val="FFFFFF"/>
                </a:highlight>
              </a:rPr>
              <a:t>RESULTS:</a:t>
            </a:r>
          </a:p>
          <a:p>
            <a:pPr lvl="0" rtl="0">
              <a:lnSpc>
                <a:spcPct val="134998"/>
              </a:lnSpc>
              <a:spcBef>
                <a:spcPts val="0"/>
              </a:spcBef>
              <a:spcAft>
                <a:spcPts val="600"/>
              </a:spcAft>
              <a:buNone/>
            </a:pPr>
            <a:r>
              <a:rPr lang="en" sz="1000">
                <a:highlight>
                  <a:srgbClr val="FFFFFF"/>
                </a:highlight>
              </a:rPr>
              <a:t>Intent-to-treat analyses indicate that PE is effective in reducing symptoms of both PTSD (pre-post d = 0.87) and depression (pre-post d = 0.66), with effect sizes comparable to those reported in previous efficacy trials. The proportion of patients screening positive for PTSD on the PTSD Checklist decreased from 87.6% to 46.2%.</a:t>
            </a:r>
          </a:p>
          <a:p>
            <a:pPr marR="38100" lvl="0" rtl="0">
              <a:lnSpc>
                <a:spcPct val="134998"/>
              </a:lnSpc>
              <a:spcBef>
                <a:spcPts val="0"/>
              </a:spcBef>
              <a:buNone/>
            </a:pPr>
            <a:r>
              <a:rPr lang="en" sz="1000" b="1">
                <a:highlight>
                  <a:srgbClr val="FFFFFF"/>
                </a:highlight>
              </a:rPr>
              <a:t>CONCLUSIONS:</a:t>
            </a:r>
          </a:p>
          <a:p>
            <a:pPr lvl="0" rtl="0">
              <a:lnSpc>
                <a:spcPct val="134998"/>
              </a:lnSpc>
              <a:spcBef>
                <a:spcPts val="0"/>
              </a:spcBef>
              <a:spcAft>
                <a:spcPts val="600"/>
              </a:spcAft>
              <a:buNone/>
            </a:pPr>
            <a:r>
              <a:rPr lang="en" sz="1000">
                <a:highlight>
                  <a:srgbClr val="FFFFFF"/>
                </a:highlight>
              </a:rPr>
              <a:t>Clinically significant reductions in PTSD symptoms were achieved among male and female veterans of all war eras and veterans with combat-related and non-combat-related PTSD. Results also indicate that PE is effective in reducing depression symptoms, even though depression is not a direct target of the treatment.</a:t>
            </a:r>
          </a:p>
          <a:p>
            <a:pPr lvl="0" rtl="0">
              <a:lnSpc>
                <a:spcPct val="134998"/>
              </a:lnSpc>
              <a:spcBef>
                <a:spcPts val="0"/>
              </a:spcBef>
              <a:spcAft>
                <a:spcPts val="600"/>
              </a:spcAft>
              <a:buNone/>
            </a:pPr>
            <a:endParaRPr sz="1000">
              <a:highlight>
                <a:srgbClr val="FFFFFF"/>
              </a:highlight>
            </a:endParaRPr>
          </a:p>
          <a:p>
            <a:pPr marL="838200" lvl="0" indent="-292100" rtl="0">
              <a:lnSpc>
                <a:spcPct val="142857"/>
              </a:lnSpc>
              <a:spcBef>
                <a:spcPts val="0"/>
              </a:spcBef>
              <a:buClr>
                <a:srgbClr val="2E2E2E"/>
              </a:buClr>
              <a:buSzPct val="100000"/>
            </a:pPr>
            <a:r>
              <a:rPr lang="en" sz="1000">
                <a:solidFill>
                  <a:srgbClr val="2E2E2E"/>
                </a:solidFill>
              </a:rPr>
              <a:t>PE starts with education about the treatment. You will learn as well about common trauma reactions and PTSD. Education allows you to learn more about your symptoms. It also helps you understand the goals of the treatment. This education provides the basis for the next sessions.</a:t>
            </a:r>
          </a:p>
          <a:p>
            <a:pPr lvl="0" rtl="0">
              <a:lnSpc>
                <a:spcPct val="134998"/>
              </a:lnSpc>
              <a:spcBef>
                <a:spcPts val="0"/>
              </a:spcBef>
              <a:spcAft>
                <a:spcPts val="600"/>
              </a:spcAft>
              <a:buNone/>
            </a:pPr>
            <a:endParaRPr sz="1000">
              <a:highlight>
                <a:srgbClr val="FFFFFF"/>
              </a:highlight>
            </a:endParaRPr>
          </a:p>
          <a:p>
            <a:pPr lvl="0">
              <a:spcBef>
                <a:spcPts val="0"/>
              </a:spcBef>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Shape 13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9" name="Shape 1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
        <p:cNvGrpSpPr/>
        <p:nvPr/>
      </p:nvGrpSpPr>
      <p:grpSpPr>
        <a:xfrm>
          <a:off x="0" y="0"/>
          <a:ext cx="0" cy="0"/>
          <a:chOff x="0" y="0"/>
          <a:chExt cx="0" cy="0"/>
        </a:xfrm>
      </p:grpSpPr>
      <p:sp>
        <p:nvSpPr>
          <p:cNvPr id="144" name="Shape 14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5" name="Shape 14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marL="457200" lvl="0" indent="-304800" rtl="0">
              <a:lnSpc>
                <a:spcPct val="115000"/>
              </a:lnSpc>
              <a:spcBef>
                <a:spcPts val="0"/>
              </a:spcBef>
              <a:buClr>
                <a:srgbClr val="000000"/>
              </a:buClr>
              <a:buSzPct val="100000"/>
              <a:buFont typeface="Cambria"/>
            </a:pPr>
            <a:r>
              <a:rPr lang="en" sz="1200" b="1">
                <a:latin typeface="Cambria"/>
                <a:ea typeface="Cambria"/>
                <a:cs typeface="Cambria"/>
                <a:sym typeface="Cambria"/>
              </a:rPr>
              <a:t>Habituation</a:t>
            </a:r>
            <a:r>
              <a:rPr lang="en" sz="1200">
                <a:latin typeface="Cambria"/>
                <a:ea typeface="Cambria"/>
                <a:cs typeface="Cambria"/>
                <a:sym typeface="Cambria"/>
              </a:rPr>
              <a:t>: Over time, people find that their reactions to feared objects or situations decrease. </a:t>
            </a:r>
          </a:p>
          <a:p>
            <a:pPr marL="457200" lvl="0" indent="-304800" rtl="0">
              <a:lnSpc>
                <a:spcPct val="115000"/>
              </a:lnSpc>
              <a:spcBef>
                <a:spcPts val="0"/>
              </a:spcBef>
              <a:buClr>
                <a:srgbClr val="000000"/>
              </a:buClr>
              <a:buSzPct val="100000"/>
              <a:buFont typeface="Cambria"/>
            </a:pPr>
            <a:r>
              <a:rPr lang="en" sz="1200" b="1">
                <a:latin typeface="Cambria"/>
                <a:ea typeface="Cambria"/>
                <a:cs typeface="Cambria"/>
                <a:sym typeface="Cambria"/>
              </a:rPr>
              <a:t>Extinction</a:t>
            </a:r>
            <a:r>
              <a:rPr lang="en" sz="1200">
                <a:latin typeface="Cambria"/>
                <a:ea typeface="Cambria"/>
                <a:cs typeface="Cambria"/>
                <a:sym typeface="Cambria"/>
              </a:rPr>
              <a:t>: Exposure can help weaken previously-learned associations between feared objects, activities, or situations and bad outcomes. </a:t>
            </a:r>
          </a:p>
          <a:p>
            <a:pPr marL="457200" lvl="0" indent="-304800" rtl="0">
              <a:lnSpc>
                <a:spcPct val="115000"/>
              </a:lnSpc>
              <a:spcBef>
                <a:spcPts val="0"/>
              </a:spcBef>
              <a:buClr>
                <a:srgbClr val="000000"/>
              </a:buClr>
              <a:buSzPct val="100000"/>
              <a:buFont typeface="Cambria"/>
            </a:pPr>
            <a:r>
              <a:rPr lang="en" sz="1200" b="1">
                <a:latin typeface="Cambria"/>
                <a:ea typeface="Cambria"/>
                <a:cs typeface="Cambria"/>
                <a:sym typeface="Cambria"/>
              </a:rPr>
              <a:t>Self-efficacy</a:t>
            </a:r>
            <a:r>
              <a:rPr lang="en" sz="1200">
                <a:latin typeface="Cambria"/>
                <a:ea typeface="Cambria"/>
                <a:cs typeface="Cambria"/>
                <a:sym typeface="Cambria"/>
              </a:rPr>
              <a:t>: Exposure can help show the client that he/she is capable of confronting his/her fears and can manage the feelings of anxiety. </a:t>
            </a:r>
          </a:p>
          <a:p>
            <a:pPr marL="457200" lvl="0" indent="-304800" rtl="0">
              <a:lnSpc>
                <a:spcPct val="115000"/>
              </a:lnSpc>
              <a:spcBef>
                <a:spcPts val="0"/>
              </a:spcBef>
              <a:buClr>
                <a:srgbClr val="000000"/>
              </a:buClr>
              <a:buSzPct val="100000"/>
              <a:buFont typeface="Cambria"/>
            </a:pPr>
            <a:r>
              <a:rPr lang="en" sz="1200" b="1">
                <a:latin typeface="Cambria"/>
                <a:ea typeface="Cambria"/>
                <a:cs typeface="Cambria"/>
                <a:sym typeface="Cambria"/>
              </a:rPr>
              <a:t>Emotional</a:t>
            </a:r>
            <a:r>
              <a:rPr lang="en" sz="1200">
                <a:latin typeface="Cambria"/>
                <a:ea typeface="Cambria"/>
                <a:cs typeface="Cambria"/>
                <a:sym typeface="Cambria"/>
              </a:rPr>
              <a:t> </a:t>
            </a:r>
            <a:r>
              <a:rPr lang="en" sz="1200" b="1">
                <a:latin typeface="Cambria"/>
                <a:ea typeface="Cambria"/>
                <a:cs typeface="Cambria"/>
                <a:sym typeface="Cambria"/>
              </a:rPr>
              <a:t>processing</a:t>
            </a:r>
            <a:r>
              <a:rPr lang="en" sz="1200">
                <a:latin typeface="Cambria"/>
                <a:ea typeface="Cambria"/>
                <a:cs typeface="Cambria"/>
                <a:sym typeface="Cambria"/>
              </a:rPr>
              <a:t>: During exposure, the client can learn to attach new, more realistic beliefs about feared objects, activities, or situations; and can become more comfortable with the experience of fear. </a:t>
            </a:r>
          </a:p>
          <a:p>
            <a:pPr lvl="0">
              <a:spcBef>
                <a:spcPts val="0"/>
              </a:spcBef>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Shape 15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1" name="Shape 15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
        <p:cNvGrpSpPr/>
        <p:nvPr/>
      </p:nvGrpSpPr>
      <p:grpSpPr>
        <a:xfrm>
          <a:off x="0" y="0"/>
          <a:ext cx="0" cy="0"/>
          <a:chOff x="0" y="0"/>
          <a:chExt cx="0" cy="0"/>
        </a:xfrm>
      </p:grpSpPr>
      <p:sp>
        <p:nvSpPr>
          <p:cNvPr id="156" name="Shape 15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7" name="Shape 15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
        <p:cNvGrpSpPr/>
        <p:nvPr/>
      </p:nvGrpSpPr>
      <p:grpSpPr>
        <a:xfrm>
          <a:off x="0" y="0"/>
          <a:ext cx="0" cy="0"/>
          <a:chOff x="0" y="0"/>
          <a:chExt cx="0" cy="0"/>
        </a:xfrm>
      </p:grpSpPr>
      <p:sp>
        <p:nvSpPr>
          <p:cNvPr id="162" name="Shape 16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63" name="Shape 16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p:cNvGrpSpPr/>
        <p:nvPr/>
      </p:nvGrpSpPr>
      <p:grpSpPr>
        <a:xfrm>
          <a:off x="0" y="0"/>
          <a:ext cx="0" cy="0"/>
          <a:chOff x="0" y="0"/>
          <a:chExt cx="0" cy="0"/>
        </a:xfrm>
      </p:grpSpPr>
      <p:sp>
        <p:nvSpPr>
          <p:cNvPr id="169" name="Shape 16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70" name="Shape 17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
        <p:cNvGrpSpPr/>
        <p:nvPr/>
      </p:nvGrpSpPr>
      <p:grpSpPr>
        <a:xfrm>
          <a:off x="0" y="0"/>
          <a:ext cx="0" cy="0"/>
          <a:chOff x="0" y="0"/>
          <a:chExt cx="0" cy="0"/>
        </a:xfrm>
      </p:grpSpPr>
      <p:sp>
        <p:nvSpPr>
          <p:cNvPr id="59" name="Shape 5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0" name="Shape 6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
        <p:cNvGrpSpPr/>
        <p:nvPr/>
      </p:nvGrpSpPr>
      <p:grpSpPr>
        <a:xfrm>
          <a:off x="0" y="0"/>
          <a:ext cx="0" cy="0"/>
          <a:chOff x="0" y="0"/>
          <a:chExt cx="0" cy="0"/>
        </a:xfrm>
      </p:grpSpPr>
      <p:sp>
        <p:nvSpPr>
          <p:cNvPr id="67" name="Shape 6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8" name="Shape 6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
        <p:cNvGrpSpPr/>
        <p:nvPr/>
      </p:nvGrpSpPr>
      <p:grpSpPr>
        <a:xfrm>
          <a:off x="0" y="0"/>
          <a:ext cx="0" cy="0"/>
          <a:chOff x="0" y="0"/>
          <a:chExt cx="0" cy="0"/>
        </a:xfrm>
      </p:grpSpPr>
      <p:sp>
        <p:nvSpPr>
          <p:cNvPr id="73" name="Shape 7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4" name="Shape 7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
        <p:cNvGrpSpPr/>
        <p:nvPr/>
      </p:nvGrpSpPr>
      <p:grpSpPr>
        <a:xfrm>
          <a:off x="0" y="0"/>
          <a:ext cx="0" cy="0"/>
          <a:chOff x="0" y="0"/>
          <a:chExt cx="0" cy="0"/>
        </a:xfrm>
      </p:grpSpPr>
      <p:sp>
        <p:nvSpPr>
          <p:cNvPr id="80" name="Shape 8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1" name="Shape 8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
        <p:cNvGrpSpPr/>
        <p:nvPr/>
      </p:nvGrpSpPr>
      <p:grpSpPr>
        <a:xfrm>
          <a:off x="0" y="0"/>
          <a:ext cx="0" cy="0"/>
          <a:chOff x="0" y="0"/>
          <a:chExt cx="0" cy="0"/>
        </a:xfrm>
      </p:grpSpPr>
      <p:sp>
        <p:nvSpPr>
          <p:cNvPr id="87" name="Shape 8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8" name="Shape 8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Shape 9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4" name="Shape 9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Shape 10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1" name="Shape 10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Shape 10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7" name="Shape 10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bg>
      <p:bgPr>
        <a:solidFill>
          <a:schemeClr val="dk1"/>
        </a:solidFill>
        <a:effectLst/>
      </p:bgPr>
    </p:bg>
    <p:spTree>
      <p:nvGrpSpPr>
        <p:cNvPr id="1" name="Shape 9"/>
        <p:cNvGrpSpPr/>
        <p:nvPr/>
      </p:nvGrpSpPr>
      <p:grpSpPr>
        <a:xfrm>
          <a:off x="0" y="0"/>
          <a:ext cx="0" cy="0"/>
          <a:chOff x="0" y="0"/>
          <a:chExt cx="0" cy="0"/>
        </a:xfrm>
      </p:grpSpPr>
      <p:sp>
        <p:nvSpPr>
          <p:cNvPr id="10" name="Shape 10"/>
          <p:cNvSpPr/>
          <p:nvPr/>
        </p:nvSpPr>
        <p:spPr>
          <a:xfrm>
            <a:off x="0" y="0"/>
            <a:ext cx="9144000" cy="3429000"/>
          </a:xfrm>
          <a:prstGeom prst="rect">
            <a:avLst/>
          </a:prstGeom>
          <a:solidFill>
            <a:schemeClr val="lt1"/>
          </a:solidFill>
          <a:ln>
            <a:noFill/>
          </a:ln>
        </p:spPr>
        <p:txBody>
          <a:bodyPr lIns="91425" tIns="91425" rIns="91425" bIns="91425" anchor="ctr" anchorCtr="0">
            <a:noAutofit/>
          </a:bodyPr>
          <a:lstStyle/>
          <a:p>
            <a:pPr lvl="0">
              <a:spcBef>
                <a:spcPts val="0"/>
              </a:spcBef>
              <a:buNone/>
            </a:pPr>
            <a:endParaRPr/>
          </a:p>
        </p:txBody>
      </p:sp>
      <p:sp>
        <p:nvSpPr>
          <p:cNvPr id="11" name="Shape 11"/>
          <p:cNvSpPr txBox="1">
            <a:spLocks noGrp="1"/>
          </p:cNvSpPr>
          <p:nvPr>
            <p:ph type="ctrTitle"/>
          </p:nvPr>
        </p:nvSpPr>
        <p:spPr>
          <a:xfrm>
            <a:off x="311700" y="392150"/>
            <a:ext cx="8520599" cy="2690399"/>
          </a:xfrm>
          <a:prstGeom prst="rect">
            <a:avLst/>
          </a:prstGeom>
        </p:spPr>
        <p:txBody>
          <a:bodyPr lIns="91425" tIns="91425" rIns="91425" bIns="91425" anchor="ctr" anchorCtr="0"/>
          <a:lstStyle>
            <a:lvl1pPr lvl="0" algn="ctr">
              <a:spcBef>
                <a:spcPts val="0"/>
              </a:spcBef>
              <a:buSzPct val="100000"/>
              <a:defRPr sz="8000"/>
            </a:lvl1pPr>
            <a:lvl2pPr lvl="1" algn="ctr">
              <a:spcBef>
                <a:spcPts val="0"/>
              </a:spcBef>
              <a:buSzPct val="100000"/>
              <a:defRPr sz="8000"/>
            </a:lvl2pPr>
            <a:lvl3pPr lvl="2" algn="ctr">
              <a:spcBef>
                <a:spcPts val="0"/>
              </a:spcBef>
              <a:buSzPct val="100000"/>
              <a:defRPr sz="8000"/>
            </a:lvl3pPr>
            <a:lvl4pPr lvl="3" algn="ctr">
              <a:spcBef>
                <a:spcPts val="0"/>
              </a:spcBef>
              <a:buSzPct val="100000"/>
              <a:defRPr sz="8000"/>
            </a:lvl4pPr>
            <a:lvl5pPr lvl="4" algn="ctr">
              <a:spcBef>
                <a:spcPts val="0"/>
              </a:spcBef>
              <a:buSzPct val="100000"/>
              <a:defRPr sz="8000"/>
            </a:lvl5pPr>
            <a:lvl6pPr lvl="5" algn="ctr">
              <a:spcBef>
                <a:spcPts val="0"/>
              </a:spcBef>
              <a:buSzPct val="100000"/>
              <a:defRPr sz="8000"/>
            </a:lvl6pPr>
            <a:lvl7pPr lvl="6" algn="ctr">
              <a:spcBef>
                <a:spcPts val="0"/>
              </a:spcBef>
              <a:buSzPct val="100000"/>
              <a:defRPr sz="8000"/>
            </a:lvl7pPr>
            <a:lvl8pPr lvl="7" algn="ctr">
              <a:spcBef>
                <a:spcPts val="0"/>
              </a:spcBef>
              <a:buSzPct val="100000"/>
              <a:defRPr sz="8000"/>
            </a:lvl8pPr>
            <a:lvl9pPr lvl="8" algn="ctr">
              <a:spcBef>
                <a:spcPts val="0"/>
              </a:spcBef>
              <a:buSzPct val="100000"/>
              <a:defRPr sz="8000"/>
            </a:lvl9pPr>
          </a:lstStyle>
          <a:p>
            <a:endParaRPr/>
          </a:p>
        </p:txBody>
      </p:sp>
      <p:sp>
        <p:nvSpPr>
          <p:cNvPr id="12" name="Shape 12"/>
          <p:cNvSpPr txBox="1">
            <a:spLocks noGrp="1"/>
          </p:cNvSpPr>
          <p:nvPr>
            <p:ph type="subTitle" idx="1"/>
          </p:nvPr>
        </p:nvSpPr>
        <p:spPr>
          <a:xfrm>
            <a:off x="311700" y="3890400"/>
            <a:ext cx="8520599" cy="706200"/>
          </a:xfrm>
          <a:prstGeom prst="rect">
            <a:avLst/>
          </a:prstGeom>
        </p:spPr>
        <p:txBody>
          <a:bodyPr lIns="91425" tIns="91425" rIns="91425" bIns="91425" anchor="ctr" anchorCtr="0"/>
          <a:lstStyle>
            <a:lvl1pPr lvl="0" algn="ctr">
              <a:lnSpc>
                <a:spcPct val="100000"/>
              </a:lnSpc>
              <a:spcBef>
                <a:spcPts val="0"/>
              </a:spcBef>
              <a:spcAft>
                <a:spcPts val="0"/>
              </a:spcAft>
              <a:buClr>
                <a:schemeClr val="accent1"/>
              </a:buClr>
              <a:buSzPct val="100000"/>
              <a:buNone/>
              <a:defRPr sz="2100" b="1">
                <a:solidFill>
                  <a:schemeClr val="accent1"/>
                </a:solidFill>
              </a:defRPr>
            </a:lvl1pPr>
            <a:lvl2pPr lvl="1" algn="ctr">
              <a:lnSpc>
                <a:spcPct val="100000"/>
              </a:lnSpc>
              <a:spcBef>
                <a:spcPts val="0"/>
              </a:spcBef>
              <a:spcAft>
                <a:spcPts val="0"/>
              </a:spcAft>
              <a:buClr>
                <a:schemeClr val="accent1"/>
              </a:buClr>
              <a:buSzPct val="100000"/>
              <a:buNone/>
              <a:defRPr sz="2100" b="1">
                <a:solidFill>
                  <a:schemeClr val="accent1"/>
                </a:solidFill>
              </a:defRPr>
            </a:lvl2pPr>
            <a:lvl3pPr lvl="2" algn="ctr">
              <a:lnSpc>
                <a:spcPct val="100000"/>
              </a:lnSpc>
              <a:spcBef>
                <a:spcPts val="0"/>
              </a:spcBef>
              <a:spcAft>
                <a:spcPts val="0"/>
              </a:spcAft>
              <a:buClr>
                <a:schemeClr val="accent1"/>
              </a:buClr>
              <a:buSzPct val="100000"/>
              <a:buNone/>
              <a:defRPr sz="2100" b="1">
                <a:solidFill>
                  <a:schemeClr val="accent1"/>
                </a:solidFill>
              </a:defRPr>
            </a:lvl3pPr>
            <a:lvl4pPr lvl="3" algn="ctr">
              <a:lnSpc>
                <a:spcPct val="100000"/>
              </a:lnSpc>
              <a:spcBef>
                <a:spcPts val="0"/>
              </a:spcBef>
              <a:spcAft>
                <a:spcPts val="0"/>
              </a:spcAft>
              <a:buClr>
                <a:schemeClr val="accent1"/>
              </a:buClr>
              <a:buSzPct val="100000"/>
              <a:buNone/>
              <a:defRPr sz="2100" b="1">
                <a:solidFill>
                  <a:schemeClr val="accent1"/>
                </a:solidFill>
              </a:defRPr>
            </a:lvl4pPr>
            <a:lvl5pPr lvl="4" algn="ctr">
              <a:lnSpc>
                <a:spcPct val="100000"/>
              </a:lnSpc>
              <a:spcBef>
                <a:spcPts val="0"/>
              </a:spcBef>
              <a:spcAft>
                <a:spcPts val="0"/>
              </a:spcAft>
              <a:buClr>
                <a:schemeClr val="accent1"/>
              </a:buClr>
              <a:buSzPct val="100000"/>
              <a:buNone/>
              <a:defRPr sz="2100" b="1">
                <a:solidFill>
                  <a:schemeClr val="accent1"/>
                </a:solidFill>
              </a:defRPr>
            </a:lvl5pPr>
            <a:lvl6pPr lvl="5" algn="ctr">
              <a:lnSpc>
                <a:spcPct val="100000"/>
              </a:lnSpc>
              <a:spcBef>
                <a:spcPts val="0"/>
              </a:spcBef>
              <a:spcAft>
                <a:spcPts val="0"/>
              </a:spcAft>
              <a:buClr>
                <a:schemeClr val="accent1"/>
              </a:buClr>
              <a:buSzPct val="100000"/>
              <a:buNone/>
              <a:defRPr sz="2100" b="1">
                <a:solidFill>
                  <a:schemeClr val="accent1"/>
                </a:solidFill>
              </a:defRPr>
            </a:lvl6pPr>
            <a:lvl7pPr lvl="6" algn="ctr">
              <a:lnSpc>
                <a:spcPct val="100000"/>
              </a:lnSpc>
              <a:spcBef>
                <a:spcPts val="0"/>
              </a:spcBef>
              <a:spcAft>
                <a:spcPts val="0"/>
              </a:spcAft>
              <a:buClr>
                <a:schemeClr val="accent1"/>
              </a:buClr>
              <a:buSzPct val="100000"/>
              <a:buNone/>
              <a:defRPr sz="2100" b="1">
                <a:solidFill>
                  <a:schemeClr val="accent1"/>
                </a:solidFill>
              </a:defRPr>
            </a:lvl7pPr>
            <a:lvl8pPr lvl="7" algn="ctr">
              <a:lnSpc>
                <a:spcPct val="100000"/>
              </a:lnSpc>
              <a:spcBef>
                <a:spcPts val="0"/>
              </a:spcBef>
              <a:spcAft>
                <a:spcPts val="0"/>
              </a:spcAft>
              <a:buClr>
                <a:schemeClr val="accent1"/>
              </a:buClr>
              <a:buSzPct val="100000"/>
              <a:buNone/>
              <a:defRPr sz="2100" b="1">
                <a:solidFill>
                  <a:schemeClr val="accent1"/>
                </a:solidFill>
              </a:defRPr>
            </a:lvl8pPr>
            <a:lvl9pPr lvl="8" algn="ctr">
              <a:lnSpc>
                <a:spcPct val="100000"/>
              </a:lnSpc>
              <a:spcBef>
                <a:spcPts val="0"/>
              </a:spcBef>
              <a:spcAft>
                <a:spcPts val="0"/>
              </a:spcAft>
              <a:buClr>
                <a:schemeClr val="accent1"/>
              </a:buClr>
              <a:buSzPct val="100000"/>
              <a:buNone/>
              <a:defRPr sz="2100" b="1">
                <a:solidFill>
                  <a:schemeClr val="accent1"/>
                </a:solidFill>
              </a:defRPr>
            </a:lvl9pPr>
          </a:lstStyle>
          <a:p>
            <a:endParaRPr/>
          </a:p>
        </p:txBody>
      </p:sp>
      <p:sp>
        <p:nvSpPr>
          <p:cNvPr id="13" name="Shape 13"/>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Big number">
    <p:spTree>
      <p:nvGrpSpPr>
        <p:cNvPr id="1" name="Shape 46"/>
        <p:cNvGrpSpPr/>
        <p:nvPr/>
      </p:nvGrpSpPr>
      <p:grpSpPr>
        <a:xfrm>
          <a:off x="0" y="0"/>
          <a:ext cx="0" cy="0"/>
          <a:chOff x="0" y="0"/>
          <a:chExt cx="0" cy="0"/>
        </a:xfrm>
      </p:grpSpPr>
      <p:sp>
        <p:nvSpPr>
          <p:cNvPr id="47" name="Shape 47"/>
          <p:cNvSpPr txBox="1">
            <a:spLocks noGrp="1"/>
          </p:cNvSpPr>
          <p:nvPr>
            <p:ph type="title"/>
          </p:nvPr>
        </p:nvSpPr>
        <p:spPr>
          <a:xfrm>
            <a:off x="311700" y="1240275"/>
            <a:ext cx="8520599" cy="1981800"/>
          </a:xfrm>
          <a:prstGeom prst="rect">
            <a:avLst/>
          </a:prstGeom>
        </p:spPr>
        <p:txBody>
          <a:bodyPr lIns="91425" tIns="91425" rIns="91425" bIns="91425" anchor="b" anchorCtr="0"/>
          <a:lstStyle>
            <a:lvl1pPr lvl="0" algn="ctr">
              <a:spcBef>
                <a:spcPts val="0"/>
              </a:spcBef>
              <a:buClr>
                <a:schemeClr val="lt1"/>
              </a:buClr>
              <a:buSzPct val="100000"/>
              <a:defRPr sz="12000">
                <a:solidFill>
                  <a:schemeClr val="lt1"/>
                </a:solidFill>
              </a:defRPr>
            </a:lvl1pPr>
            <a:lvl2pPr lvl="1" algn="ctr">
              <a:spcBef>
                <a:spcPts val="0"/>
              </a:spcBef>
              <a:buClr>
                <a:schemeClr val="lt1"/>
              </a:buClr>
              <a:buSzPct val="100000"/>
              <a:defRPr sz="12000">
                <a:solidFill>
                  <a:schemeClr val="lt1"/>
                </a:solidFill>
              </a:defRPr>
            </a:lvl2pPr>
            <a:lvl3pPr lvl="2" algn="ctr">
              <a:spcBef>
                <a:spcPts val="0"/>
              </a:spcBef>
              <a:buClr>
                <a:schemeClr val="lt1"/>
              </a:buClr>
              <a:buSzPct val="100000"/>
              <a:defRPr sz="12000">
                <a:solidFill>
                  <a:schemeClr val="lt1"/>
                </a:solidFill>
              </a:defRPr>
            </a:lvl3pPr>
            <a:lvl4pPr lvl="3" algn="ctr">
              <a:spcBef>
                <a:spcPts val="0"/>
              </a:spcBef>
              <a:buClr>
                <a:schemeClr val="lt1"/>
              </a:buClr>
              <a:buSzPct val="100000"/>
              <a:defRPr sz="12000">
                <a:solidFill>
                  <a:schemeClr val="lt1"/>
                </a:solidFill>
              </a:defRPr>
            </a:lvl4pPr>
            <a:lvl5pPr lvl="4" algn="ctr">
              <a:spcBef>
                <a:spcPts val="0"/>
              </a:spcBef>
              <a:buClr>
                <a:schemeClr val="lt1"/>
              </a:buClr>
              <a:buSzPct val="100000"/>
              <a:defRPr sz="12000">
                <a:solidFill>
                  <a:schemeClr val="lt1"/>
                </a:solidFill>
              </a:defRPr>
            </a:lvl5pPr>
            <a:lvl6pPr lvl="5" algn="ctr">
              <a:spcBef>
                <a:spcPts val="0"/>
              </a:spcBef>
              <a:buClr>
                <a:schemeClr val="lt1"/>
              </a:buClr>
              <a:buSzPct val="100000"/>
              <a:defRPr sz="12000">
                <a:solidFill>
                  <a:schemeClr val="lt1"/>
                </a:solidFill>
              </a:defRPr>
            </a:lvl6pPr>
            <a:lvl7pPr lvl="6" algn="ctr">
              <a:spcBef>
                <a:spcPts val="0"/>
              </a:spcBef>
              <a:buClr>
                <a:schemeClr val="lt1"/>
              </a:buClr>
              <a:buSzPct val="100000"/>
              <a:defRPr sz="12000">
                <a:solidFill>
                  <a:schemeClr val="lt1"/>
                </a:solidFill>
              </a:defRPr>
            </a:lvl7pPr>
            <a:lvl8pPr lvl="7" algn="ctr">
              <a:spcBef>
                <a:spcPts val="0"/>
              </a:spcBef>
              <a:buClr>
                <a:schemeClr val="lt1"/>
              </a:buClr>
              <a:buSzPct val="100000"/>
              <a:defRPr sz="12000">
                <a:solidFill>
                  <a:schemeClr val="lt1"/>
                </a:solidFill>
              </a:defRPr>
            </a:lvl8pPr>
            <a:lvl9pPr lvl="8" algn="ctr">
              <a:spcBef>
                <a:spcPts val="0"/>
              </a:spcBef>
              <a:buClr>
                <a:schemeClr val="lt1"/>
              </a:buClr>
              <a:buSzPct val="100000"/>
              <a:defRPr sz="12000">
                <a:solidFill>
                  <a:schemeClr val="lt1"/>
                </a:solidFill>
              </a:defRPr>
            </a:lvl9pPr>
          </a:lstStyle>
          <a:p>
            <a:endParaRPr/>
          </a:p>
        </p:txBody>
      </p:sp>
      <p:sp>
        <p:nvSpPr>
          <p:cNvPr id="48" name="Shape 48"/>
          <p:cNvSpPr txBox="1">
            <a:spLocks noGrp="1"/>
          </p:cNvSpPr>
          <p:nvPr>
            <p:ph type="body" idx="1"/>
          </p:nvPr>
        </p:nvSpPr>
        <p:spPr>
          <a:xfrm>
            <a:off x="311700" y="3304625"/>
            <a:ext cx="8520599" cy="1300800"/>
          </a:xfrm>
          <a:prstGeom prst="rect">
            <a:avLst/>
          </a:prstGeom>
        </p:spPr>
        <p:txBody>
          <a:bodyPr lIns="91425" tIns="91425" rIns="91425" bIns="91425" anchor="t" anchorCtr="0"/>
          <a:lstStyle>
            <a:lvl1pPr lvl="0" algn="ctr">
              <a:spcBef>
                <a:spcPts val="0"/>
              </a:spcBef>
              <a:buClr>
                <a:schemeClr val="accent1"/>
              </a:buClr>
              <a:defRPr>
                <a:solidFill>
                  <a:schemeClr val="accent1"/>
                </a:solidFill>
              </a:defRPr>
            </a:lvl1pPr>
            <a:lvl2pPr lvl="1" algn="ctr">
              <a:spcBef>
                <a:spcPts val="0"/>
              </a:spcBef>
              <a:buClr>
                <a:schemeClr val="accent1"/>
              </a:buClr>
              <a:defRPr>
                <a:solidFill>
                  <a:schemeClr val="accent1"/>
                </a:solidFill>
              </a:defRPr>
            </a:lvl2pPr>
            <a:lvl3pPr lvl="2" algn="ctr">
              <a:spcBef>
                <a:spcPts val="0"/>
              </a:spcBef>
              <a:buClr>
                <a:schemeClr val="accent1"/>
              </a:buClr>
              <a:defRPr>
                <a:solidFill>
                  <a:schemeClr val="accent1"/>
                </a:solidFill>
              </a:defRPr>
            </a:lvl3pPr>
            <a:lvl4pPr lvl="3" algn="ctr">
              <a:spcBef>
                <a:spcPts val="0"/>
              </a:spcBef>
              <a:buClr>
                <a:schemeClr val="accent1"/>
              </a:buClr>
              <a:defRPr>
                <a:solidFill>
                  <a:schemeClr val="accent1"/>
                </a:solidFill>
              </a:defRPr>
            </a:lvl4pPr>
            <a:lvl5pPr lvl="4" algn="ctr">
              <a:spcBef>
                <a:spcPts val="0"/>
              </a:spcBef>
              <a:buClr>
                <a:schemeClr val="accent1"/>
              </a:buClr>
              <a:defRPr>
                <a:solidFill>
                  <a:schemeClr val="accent1"/>
                </a:solidFill>
              </a:defRPr>
            </a:lvl5pPr>
            <a:lvl6pPr lvl="5" algn="ctr">
              <a:spcBef>
                <a:spcPts val="0"/>
              </a:spcBef>
              <a:buClr>
                <a:schemeClr val="accent1"/>
              </a:buClr>
              <a:defRPr>
                <a:solidFill>
                  <a:schemeClr val="accent1"/>
                </a:solidFill>
              </a:defRPr>
            </a:lvl6pPr>
            <a:lvl7pPr lvl="6" algn="ctr">
              <a:spcBef>
                <a:spcPts val="0"/>
              </a:spcBef>
              <a:buClr>
                <a:schemeClr val="accent1"/>
              </a:buClr>
              <a:defRPr>
                <a:solidFill>
                  <a:schemeClr val="accent1"/>
                </a:solidFill>
              </a:defRPr>
            </a:lvl7pPr>
            <a:lvl8pPr lvl="7" algn="ctr">
              <a:spcBef>
                <a:spcPts val="0"/>
              </a:spcBef>
              <a:buClr>
                <a:schemeClr val="accent1"/>
              </a:buClr>
              <a:defRPr>
                <a:solidFill>
                  <a:schemeClr val="accent1"/>
                </a:solidFill>
              </a:defRPr>
            </a:lvl8pPr>
            <a:lvl9pPr lvl="8" algn="ctr">
              <a:spcBef>
                <a:spcPts val="0"/>
              </a:spcBef>
              <a:buClr>
                <a:schemeClr val="accent1"/>
              </a:buClr>
              <a:defRPr>
                <a:solidFill>
                  <a:schemeClr val="accent1"/>
                </a:solidFill>
              </a:defRPr>
            </a:lvl9pPr>
          </a:lstStyle>
          <a:p>
            <a:endParaRPr/>
          </a:p>
        </p:txBody>
      </p:sp>
      <p:sp>
        <p:nvSpPr>
          <p:cNvPr id="49" name="Shape 49"/>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50"/>
        <p:cNvGrpSpPr/>
        <p:nvPr/>
      </p:nvGrpSpPr>
      <p:grpSpPr>
        <a:xfrm>
          <a:off x="0" y="0"/>
          <a:ext cx="0" cy="0"/>
          <a:chOff x="0" y="0"/>
          <a:chExt cx="0" cy="0"/>
        </a:xfrm>
      </p:grpSpPr>
      <p:sp>
        <p:nvSpPr>
          <p:cNvPr id="51" name="Shape 51"/>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cSld name="Section header">
    <p:bg>
      <p:bgPr>
        <a:solidFill>
          <a:schemeClr val="dk1"/>
        </a:solidFill>
        <a:effectLst/>
      </p:bgPr>
    </p:bg>
    <p:spTree>
      <p:nvGrpSpPr>
        <p:cNvPr id="1" name="Shape 14"/>
        <p:cNvGrpSpPr/>
        <p:nvPr/>
      </p:nvGrpSpPr>
      <p:grpSpPr>
        <a:xfrm>
          <a:off x="0" y="0"/>
          <a:ext cx="0" cy="0"/>
          <a:chOff x="0" y="0"/>
          <a:chExt cx="0" cy="0"/>
        </a:xfrm>
      </p:grpSpPr>
      <p:sp>
        <p:nvSpPr>
          <p:cNvPr id="15" name="Shape 15"/>
          <p:cNvSpPr txBox="1">
            <a:spLocks noGrp="1"/>
          </p:cNvSpPr>
          <p:nvPr>
            <p:ph type="title"/>
          </p:nvPr>
        </p:nvSpPr>
        <p:spPr>
          <a:xfrm>
            <a:off x="2802750" y="802500"/>
            <a:ext cx="3538499" cy="3538499"/>
          </a:xfrm>
          <a:prstGeom prst="rect">
            <a:avLst/>
          </a:prstGeom>
          <a:solidFill>
            <a:srgbClr val="FFFFFF"/>
          </a:solidFill>
        </p:spPr>
        <p:txBody>
          <a:bodyPr lIns="91425" tIns="91425" rIns="91425" bIns="91425" anchor="ctr" anchorCtr="0"/>
          <a:lstStyle>
            <a:lvl1pPr lvl="0" algn="ctr">
              <a:spcBef>
                <a:spcPts val="0"/>
              </a:spcBef>
              <a:buSzPct val="100000"/>
              <a:defRPr sz="4800"/>
            </a:lvl1pPr>
            <a:lvl2pPr lvl="1" algn="ctr">
              <a:spcBef>
                <a:spcPts val="0"/>
              </a:spcBef>
              <a:buSzPct val="100000"/>
              <a:defRPr sz="4800"/>
            </a:lvl2pPr>
            <a:lvl3pPr lvl="2" algn="ctr">
              <a:spcBef>
                <a:spcPts val="0"/>
              </a:spcBef>
              <a:buSzPct val="100000"/>
              <a:defRPr sz="4800"/>
            </a:lvl3pPr>
            <a:lvl4pPr lvl="3" algn="ctr">
              <a:spcBef>
                <a:spcPts val="0"/>
              </a:spcBef>
              <a:buSzPct val="100000"/>
              <a:defRPr sz="4800"/>
            </a:lvl4pPr>
            <a:lvl5pPr lvl="4" algn="ctr">
              <a:spcBef>
                <a:spcPts val="0"/>
              </a:spcBef>
              <a:buSzPct val="100000"/>
              <a:defRPr sz="4800"/>
            </a:lvl5pPr>
            <a:lvl6pPr lvl="5" algn="ctr">
              <a:spcBef>
                <a:spcPts val="0"/>
              </a:spcBef>
              <a:buSzPct val="100000"/>
              <a:defRPr sz="4800"/>
            </a:lvl6pPr>
            <a:lvl7pPr lvl="6" algn="ctr">
              <a:spcBef>
                <a:spcPts val="0"/>
              </a:spcBef>
              <a:buSzPct val="100000"/>
              <a:defRPr sz="4800"/>
            </a:lvl7pPr>
            <a:lvl8pPr lvl="7" algn="ctr">
              <a:spcBef>
                <a:spcPts val="0"/>
              </a:spcBef>
              <a:buSzPct val="100000"/>
              <a:defRPr sz="4800"/>
            </a:lvl8pPr>
            <a:lvl9pPr lvl="8" algn="ctr">
              <a:spcBef>
                <a:spcPts val="0"/>
              </a:spcBef>
              <a:buSzPct val="100000"/>
              <a:defRPr sz="4800"/>
            </a:lvl9pPr>
          </a:lstStyle>
          <a:p>
            <a:endParaRPr/>
          </a:p>
        </p:txBody>
      </p:sp>
      <p:sp>
        <p:nvSpPr>
          <p:cNvPr id="16" name="Shape 16"/>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7"/>
        <p:cNvGrpSpPr/>
        <p:nvPr/>
      </p:nvGrpSpPr>
      <p:grpSpPr>
        <a:xfrm>
          <a:off x="0" y="0"/>
          <a:ext cx="0" cy="0"/>
          <a:chOff x="0" y="0"/>
          <a:chExt cx="0" cy="0"/>
        </a:xfrm>
      </p:grpSpPr>
      <p:sp>
        <p:nvSpPr>
          <p:cNvPr id="18" name="Shape 18"/>
          <p:cNvSpPr txBox="1">
            <a:spLocks noGrp="1"/>
          </p:cNvSpPr>
          <p:nvPr>
            <p:ph type="title"/>
          </p:nvPr>
        </p:nvSpPr>
        <p:spPr>
          <a:xfrm>
            <a:off x="311700" y="292850"/>
            <a:ext cx="8520599" cy="800999"/>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19" name="Shape 19"/>
          <p:cNvSpPr txBox="1">
            <a:spLocks noGrp="1"/>
          </p:cNvSpPr>
          <p:nvPr>
            <p:ph type="body" idx="1"/>
          </p:nvPr>
        </p:nvSpPr>
        <p:spPr>
          <a:xfrm>
            <a:off x="311700" y="1228675"/>
            <a:ext cx="8520599" cy="3340199"/>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0" name="Shape 20"/>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21"/>
        <p:cNvGrpSpPr/>
        <p:nvPr/>
      </p:nvGrpSpPr>
      <p:grpSpPr>
        <a:xfrm>
          <a:off x="0" y="0"/>
          <a:ext cx="0" cy="0"/>
          <a:chOff x="0" y="0"/>
          <a:chExt cx="0" cy="0"/>
        </a:xfrm>
      </p:grpSpPr>
      <p:sp>
        <p:nvSpPr>
          <p:cNvPr id="22" name="Shape 22"/>
          <p:cNvSpPr txBox="1">
            <a:spLocks noGrp="1"/>
          </p:cNvSpPr>
          <p:nvPr>
            <p:ph type="title"/>
          </p:nvPr>
        </p:nvSpPr>
        <p:spPr>
          <a:xfrm>
            <a:off x="311700" y="292850"/>
            <a:ext cx="8520599" cy="800999"/>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3" name="Shape 23"/>
          <p:cNvSpPr txBox="1">
            <a:spLocks noGrp="1"/>
          </p:cNvSpPr>
          <p:nvPr>
            <p:ph type="body" idx="1"/>
          </p:nvPr>
        </p:nvSpPr>
        <p:spPr>
          <a:xfrm>
            <a:off x="311700" y="1228675"/>
            <a:ext cx="3999899" cy="3340199"/>
          </a:xfrm>
          <a:prstGeom prst="rect">
            <a:avLst/>
          </a:prstGeom>
        </p:spPr>
        <p:txBody>
          <a:bodyPr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24" name="Shape 24"/>
          <p:cNvSpPr txBox="1">
            <a:spLocks noGrp="1"/>
          </p:cNvSpPr>
          <p:nvPr>
            <p:ph type="body" idx="2"/>
          </p:nvPr>
        </p:nvSpPr>
        <p:spPr>
          <a:xfrm>
            <a:off x="4832400" y="1228675"/>
            <a:ext cx="3999899" cy="3340199"/>
          </a:xfrm>
          <a:prstGeom prst="rect">
            <a:avLst/>
          </a:prstGeom>
        </p:spPr>
        <p:txBody>
          <a:bodyPr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25" name="Shape 25"/>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26"/>
        <p:cNvGrpSpPr/>
        <p:nvPr/>
      </p:nvGrpSpPr>
      <p:grpSpPr>
        <a:xfrm>
          <a:off x="0" y="0"/>
          <a:ext cx="0" cy="0"/>
          <a:chOff x="0" y="0"/>
          <a:chExt cx="0" cy="0"/>
        </a:xfrm>
      </p:grpSpPr>
      <p:sp>
        <p:nvSpPr>
          <p:cNvPr id="27" name="Shape 27"/>
          <p:cNvSpPr txBox="1">
            <a:spLocks noGrp="1"/>
          </p:cNvSpPr>
          <p:nvPr>
            <p:ph type="title"/>
          </p:nvPr>
        </p:nvSpPr>
        <p:spPr>
          <a:xfrm>
            <a:off x="304800" y="309350"/>
            <a:ext cx="8537700" cy="748200"/>
          </a:xfrm>
          <a:prstGeom prst="rect">
            <a:avLst/>
          </a:prstGeom>
        </p:spPr>
        <p:txBody>
          <a:bodyPr lIns="91425" tIns="91425" rIns="91425" bIns="91425" anchor="t" anchorCtr="0"/>
          <a:lstStyle>
            <a:lvl1pPr lvl="0">
              <a:spcBef>
                <a:spcPts val="0"/>
              </a:spcBef>
              <a:buSzPct val="100000"/>
              <a:defRPr sz="4000"/>
            </a:lvl1pPr>
            <a:lvl2pPr lvl="1">
              <a:spcBef>
                <a:spcPts val="0"/>
              </a:spcBef>
              <a:buSzPct val="100000"/>
              <a:defRPr sz="4000"/>
            </a:lvl2pPr>
            <a:lvl3pPr lvl="2">
              <a:spcBef>
                <a:spcPts val="0"/>
              </a:spcBef>
              <a:buSzPct val="100000"/>
              <a:defRPr sz="4000"/>
            </a:lvl3pPr>
            <a:lvl4pPr lvl="3">
              <a:spcBef>
                <a:spcPts val="0"/>
              </a:spcBef>
              <a:buSzPct val="100000"/>
              <a:defRPr sz="4000"/>
            </a:lvl4pPr>
            <a:lvl5pPr lvl="4">
              <a:spcBef>
                <a:spcPts val="0"/>
              </a:spcBef>
              <a:buSzPct val="100000"/>
              <a:defRPr sz="4000"/>
            </a:lvl5pPr>
            <a:lvl6pPr lvl="5">
              <a:spcBef>
                <a:spcPts val="0"/>
              </a:spcBef>
              <a:buSzPct val="100000"/>
              <a:defRPr sz="4000"/>
            </a:lvl6pPr>
            <a:lvl7pPr lvl="6">
              <a:spcBef>
                <a:spcPts val="0"/>
              </a:spcBef>
              <a:buSzPct val="100000"/>
              <a:defRPr sz="4000"/>
            </a:lvl7pPr>
            <a:lvl8pPr lvl="7">
              <a:spcBef>
                <a:spcPts val="0"/>
              </a:spcBef>
              <a:buSzPct val="100000"/>
              <a:defRPr sz="4000"/>
            </a:lvl8pPr>
            <a:lvl9pPr lvl="8">
              <a:spcBef>
                <a:spcPts val="0"/>
              </a:spcBef>
              <a:buSzPct val="100000"/>
              <a:defRPr sz="4000"/>
            </a:lvl9pPr>
          </a:lstStyle>
          <a:p>
            <a:endParaRPr/>
          </a:p>
        </p:txBody>
      </p:sp>
      <p:sp>
        <p:nvSpPr>
          <p:cNvPr id="28" name="Shape 28"/>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One column text">
    <p:spTree>
      <p:nvGrpSpPr>
        <p:cNvPr id="1" name="Shape 29"/>
        <p:cNvGrpSpPr/>
        <p:nvPr/>
      </p:nvGrpSpPr>
      <p:grpSpPr>
        <a:xfrm>
          <a:off x="0" y="0"/>
          <a:ext cx="0" cy="0"/>
          <a:chOff x="0" y="0"/>
          <a:chExt cx="0" cy="0"/>
        </a:xfrm>
      </p:grpSpPr>
      <p:sp>
        <p:nvSpPr>
          <p:cNvPr id="30" name="Shape 30"/>
          <p:cNvSpPr txBox="1">
            <a:spLocks noGrp="1"/>
          </p:cNvSpPr>
          <p:nvPr>
            <p:ph type="title"/>
          </p:nvPr>
        </p:nvSpPr>
        <p:spPr>
          <a:xfrm>
            <a:off x="311700" y="555600"/>
            <a:ext cx="2807999" cy="755699"/>
          </a:xfrm>
          <a:prstGeom prst="rect">
            <a:avLst/>
          </a:prstGeom>
        </p:spPr>
        <p:txBody>
          <a:bodyPr lIns="91425" tIns="91425" rIns="91425" bIns="91425" anchor="b" anchorCtr="0"/>
          <a:lstStyle>
            <a:lvl1pPr lvl="0">
              <a:spcBef>
                <a:spcPts val="0"/>
              </a:spcBef>
              <a:buSzPct val="100000"/>
              <a:defRPr sz="3000"/>
            </a:lvl1pPr>
            <a:lvl2pPr lvl="1">
              <a:spcBef>
                <a:spcPts val="0"/>
              </a:spcBef>
              <a:buSzPct val="100000"/>
              <a:defRPr sz="3000"/>
            </a:lvl2pPr>
            <a:lvl3pPr lvl="2">
              <a:spcBef>
                <a:spcPts val="0"/>
              </a:spcBef>
              <a:buSzPct val="100000"/>
              <a:defRPr sz="3000"/>
            </a:lvl3pPr>
            <a:lvl4pPr lvl="3">
              <a:spcBef>
                <a:spcPts val="0"/>
              </a:spcBef>
              <a:buSzPct val="100000"/>
              <a:defRPr sz="3000"/>
            </a:lvl4pPr>
            <a:lvl5pPr lvl="4">
              <a:spcBef>
                <a:spcPts val="0"/>
              </a:spcBef>
              <a:buSzPct val="100000"/>
              <a:defRPr sz="3000"/>
            </a:lvl5pPr>
            <a:lvl6pPr lvl="5">
              <a:spcBef>
                <a:spcPts val="0"/>
              </a:spcBef>
              <a:buSzPct val="100000"/>
              <a:defRPr sz="3000"/>
            </a:lvl6pPr>
            <a:lvl7pPr lvl="6">
              <a:spcBef>
                <a:spcPts val="0"/>
              </a:spcBef>
              <a:buSzPct val="100000"/>
              <a:defRPr sz="3000"/>
            </a:lvl7pPr>
            <a:lvl8pPr lvl="7">
              <a:spcBef>
                <a:spcPts val="0"/>
              </a:spcBef>
              <a:buSzPct val="100000"/>
              <a:defRPr sz="3000"/>
            </a:lvl8pPr>
            <a:lvl9pPr lvl="8">
              <a:spcBef>
                <a:spcPts val="0"/>
              </a:spcBef>
              <a:buSzPct val="100000"/>
              <a:defRPr sz="3000"/>
            </a:lvl9pPr>
          </a:lstStyle>
          <a:p>
            <a:endParaRPr/>
          </a:p>
        </p:txBody>
      </p:sp>
      <p:sp>
        <p:nvSpPr>
          <p:cNvPr id="31" name="Shape 31"/>
          <p:cNvSpPr txBox="1">
            <a:spLocks noGrp="1"/>
          </p:cNvSpPr>
          <p:nvPr>
            <p:ph type="body" idx="1"/>
          </p:nvPr>
        </p:nvSpPr>
        <p:spPr>
          <a:xfrm>
            <a:off x="311700" y="1389600"/>
            <a:ext cx="2807999" cy="3179400"/>
          </a:xfrm>
          <a:prstGeom prst="rect">
            <a:avLst/>
          </a:prstGeom>
        </p:spPr>
        <p:txBody>
          <a:bodyPr lIns="91425" tIns="91425" rIns="91425" bIns="91425" anchor="t" anchorCtr="0"/>
          <a:lstStyle>
            <a:lvl1pPr lvl="0">
              <a:spcBef>
                <a:spcPts val="0"/>
              </a:spcBef>
              <a:buSzPct val="100000"/>
              <a:defRPr sz="12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32" name="Shape 32"/>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Main point">
    <p:bg>
      <p:bgPr>
        <a:solidFill>
          <a:schemeClr val="accent4"/>
        </a:solidFill>
        <a:effectLst/>
      </p:bgPr>
    </p:bg>
    <p:spTree>
      <p:nvGrpSpPr>
        <p:cNvPr id="1" name="Shape 33"/>
        <p:cNvGrpSpPr/>
        <p:nvPr/>
      </p:nvGrpSpPr>
      <p:grpSpPr>
        <a:xfrm>
          <a:off x="0" y="0"/>
          <a:ext cx="0" cy="0"/>
          <a:chOff x="0" y="0"/>
          <a:chExt cx="0" cy="0"/>
        </a:xfrm>
      </p:grpSpPr>
      <p:sp>
        <p:nvSpPr>
          <p:cNvPr id="34" name="Shape 34"/>
          <p:cNvSpPr txBox="1">
            <a:spLocks noGrp="1"/>
          </p:cNvSpPr>
          <p:nvPr>
            <p:ph type="title"/>
          </p:nvPr>
        </p:nvSpPr>
        <p:spPr>
          <a:xfrm>
            <a:off x="490250" y="526350"/>
            <a:ext cx="5618700" cy="4090800"/>
          </a:xfrm>
          <a:prstGeom prst="rect">
            <a:avLst/>
          </a:prstGeom>
        </p:spPr>
        <p:txBody>
          <a:bodyPr lIns="91425" tIns="91425" rIns="91425" bIns="91425" anchor="ctr" anchorCtr="0"/>
          <a:lstStyle>
            <a:lvl1pPr lvl="0">
              <a:spcBef>
                <a:spcPts val="0"/>
              </a:spcBef>
              <a:buClr>
                <a:schemeClr val="lt1"/>
              </a:buClr>
              <a:buSzPct val="100000"/>
              <a:defRPr sz="6000">
                <a:solidFill>
                  <a:schemeClr val="lt1"/>
                </a:solidFill>
              </a:defRPr>
            </a:lvl1pPr>
            <a:lvl2pPr lvl="1">
              <a:spcBef>
                <a:spcPts val="0"/>
              </a:spcBef>
              <a:buClr>
                <a:schemeClr val="lt1"/>
              </a:buClr>
              <a:buSzPct val="100000"/>
              <a:defRPr sz="6000">
                <a:solidFill>
                  <a:schemeClr val="lt1"/>
                </a:solidFill>
              </a:defRPr>
            </a:lvl2pPr>
            <a:lvl3pPr lvl="2">
              <a:spcBef>
                <a:spcPts val="0"/>
              </a:spcBef>
              <a:buClr>
                <a:schemeClr val="lt1"/>
              </a:buClr>
              <a:buSzPct val="100000"/>
              <a:defRPr sz="6000">
                <a:solidFill>
                  <a:schemeClr val="lt1"/>
                </a:solidFill>
              </a:defRPr>
            </a:lvl3pPr>
            <a:lvl4pPr lvl="3">
              <a:spcBef>
                <a:spcPts val="0"/>
              </a:spcBef>
              <a:buClr>
                <a:schemeClr val="lt1"/>
              </a:buClr>
              <a:buSzPct val="100000"/>
              <a:defRPr sz="6000">
                <a:solidFill>
                  <a:schemeClr val="lt1"/>
                </a:solidFill>
              </a:defRPr>
            </a:lvl4pPr>
            <a:lvl5pPr lvl="4">
              <a:spcBef>
                <a:spcPts val="0"/>
              </a:spcBef>
              <a:buClr>
                <a:schemeClr val="lt1"/>
              </a:buClr>
              <a:buSzPct val="100000"/>
              <a:defRPr sz="6000">
                <a:solidFill>
                  <a:schemeClr val="lt1"/>
                </a:solidFill>
              </a:defRPr>
            </a:lvl5pPr>
            <a:lvl6pPr lvl="5">
              <a:spcBef>
                <a:spcPts val="0"/>
              </a:spcBef>
              <a:buClr>
                <a:schemeClr val="lt1"/>
              </a:buClr>
              <a:buSzPct val="100000"/>
              <a:defRPr sz="6000">
                <a:solidFill>
                  <a:schemeClr val="lt1"/>
                </a:solidFill>
              </a:defRPr>
            </a:lvl6pPr>
            <a:lvl7pPr lvl="6">
              <a:spcBef>
                <a:spcPts val="0"/>
              </a:spcBef>
              <a:buClr>
                <a:schemeClr val="lt1"/>
              </a:buClr>
              <a:buSzPct val="100000"/>
              <a:defRPr sz="6000">
                <a:solidFill>
                  <a:schemeClr val="lt1"/>
                </a:solidFill>
              </a:defRPr>
            </a:lvl7pPr>
            <a:lvl8pPr lvl="7">
              <a:spcBef>
                <a:spcPts val="0"/>
              </a:spcBef>
              <a:buClr>
                <a:schemeClr val="lt1"/>
              </a:buClr>
              <a:buSzPct val="100000"/>
              <a:defRPr sz="6000">
                <a:solidFill>
                  <a:schemeClr val="lt1"/>
                </a:solidFill>
              </a:defRPr>
            </a:lvl8pPr>
            <a:lvl9pPr lvl="8">
              <a:spcBef>
                <a:spcPts val="0"/>
              </a:spcBef>
              <a:buClr>
                <a:schemeClr val="lt1"/>
              </a:buClr>
              <a:buSzPct val="100000"/>
              <a:defRPr sz="6000">
                <a:solidFill>
                  <a:schemeClr val="lt1"/>
                </a:solidFill>
              </a:defRPr>
            </a:lvl9pPr>
          </a:lstStyle>
          <a:p>
            <a:endParaRPr/>
          </a:p>
        </p:txBody>
      </p:sp>
      <p:sp>
        <p:nvSpPr>
          <p:cNvPr id="35" name="Shape 35"/>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solidFill>
                  <a:schemeClr val="lt1"/>
                </a:solidFill>
              </a:rPr>
              <a:t>‹#›</a:t>
            </a:fld>
            <a:endParaRPr lang="en">
              <a:solidFill>
                <a:schemeClr val="lt1"/>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Section title and description">
    <p:spTree>
      <p:nvGrpSpPr>
        <p:cNvPr id="1" name="Shape 36"/>
        <p:cNvGrpSpPr/>
        <p:nvPr/>
      </p:nvGrpSpPr>
      <p:grpSpPr>
        <a:xfrm>
          <a:off x="0" y="0"/>
          <a:ext cx="0" cy="0"/>
          <a:chOff x="0" y="0"/>
          <a:chExt cx="0" cy="0"/>
        </a:xfrm>
      </p:grpSpPr>
      <p:sp>
        <p:nvSpPr>
          <p:cNvPr id="37" name="Shape 37"/>
          <p:cNvSpPr/>
          <p:nvPr/>
        </p:nvSpPr>
        <p:spPr>
          <a:xfrm>
            <a:off x="4572000" y="-25"/>
            <a:ext cx="4572000" cy="5143499"/>
          </a:xfrm>
          <a:prstGeom prst="rect">
            <a:avLst/>
          </a:prstGeom>
          <a:solidFill>
            <a:schemeClr val="dk1"/>
          </a:solidFill>
          <a:ln>
            <a:noFill/>
          </a:ln>
        </p:spPr>
        <p:txBody>
          <a:bodyPr lIns="91425" tIns="91425" rIns="91425" bIns="91425" anchor="ctr" anchorCtr="0">
            <a:noAutofit/>
          </a:bodyPr>
          <a:lstStyle/>
          <a:p>
            <a:pPr lvl="0">
              <a:spcBef>
                <a:spcPts val="0"/>
              </a:spcBef>
              <a:buNone/>
            </a:pPr>
            <a:endParaRPr/>
          </a:p>
        </p:txBody>
      </p:sp>
      <p:cxnSp>
        <p:nvCxnSpPr>
          <p:cNvPr id="38" name="Shape 38"/>
          <p:cNvCxnSpPr/>
          <p:nvPr/>
        </p:nvCxnSpPr>
        <p:spPr>
          <a:xfrm>
            <a:off x="5029675" y="4495500"/>
            <a:ext cx="468300" cy="0"/>
          </a:xfrm>
          <a:prstGeom prst="straightConnector1">
            <a:avLst/>
          </a:prstGeom>
          <a:noFill/>
          <a:ln w="28575" cap="flat" cmpd="sng">
            <a:solidFill>
              <a:schemeClr val="lt1"/>
            </a:solidFill>
            <a:prstDash val="solid"/>
            <a:round/>
            <a:headEnd type="none" w="med" len="med"/>
            <a:tailEnd type="none" w="med" len="med"/>
          </a:ln>
        </p:spPr>
      </p:cxnSp>
      <p:sp>
        <p:nvSpPr>
          <p:cNvPr id="39" name="Shape 39"/>
          <p:cNvSpPr txBox="1">
            <a:spLocks noGrp="1"/>
          </p:cNvSpPr>
          <p:nvPr>
            <p:ph type="title"/>
          </p:nvPr>
        </p:nvSpPr>
        <p:spPr>
          <a:xfrm>
            <a:off x="265500" y="1081400"/>
            <a:ext cx="4045199" cy="1710300"/>
          </a:xfrm>
          <a:prstGeom prst="rect">
            <a:avLst/>
          </a:prstGeom>
        </p:spPr>
        <p:txBody>
          <a:bodyPr lIns="91425" tIns="91425" rIns="91425" bIns="91425" anchor="b" anchorCtr="0"/>
          <a:lstStyle>
            <a:lvl1pPr lvl="0" algn="ctr">
              <a:spcBef>
                <a:spcPts val="0"/>
              </a:spcBef>
              <a:buSzPct val="100000"/>
              <a:defRPr sz="5400"/>
            </a:lvl1pPr>
            <a:lvl2pPr lvl="1" algn="ctr">
              <a:spcBef>
                <a:spcPts val="0"/>
              </a:spcBef>
              <a:buSzPct val="100000"/>
              <a:defRPr sz="5400"/>
            </a:lvl2pPr>
            <a:lvl3pPr lvl="2" algn="ctr">
              <a:spcBef>
                <a:spcPts val="0"/>
              </a:spcBef>
              <a:buSzPct val="100000"/>
              <a:defRPr sz="5400"/>
            </a:lvl3pPr>
            <a:lvl4pPr lvl="3" algn="ctr">
              <a:spcBef>
                <a:spcPts val="0"/>
              </a:spcBef>
              <a:buSzPct val="100000"/>
              <a:defRPr sz="5400"/>
            </a:lvl4pPr>
            <a:lvl5pPr lvl="4" algn="ctr">
              <a:spcBef>
                <a:spcPts val="0"/>
              </a:spcBef>
              <a:buSzPct val="100000"/>
              <a:defRPr sz="5400"/>
            </a:lvl5pPr>
            <a:lvl6pPr lvl="5" algn="ctr">
              <a:spcBef>
                <a:spcPts val="0"/>
              </a:spcBef>
              <a:buSzPct val="100000"/>
              <a:defRPr sz="5400"/>
            </a:lvl6pPr>
            <a:lvl7pPr lvl="6" algn="ctr">
              <a:spcBef>
                <a:spcPts val="0"/>
              </a:spcBef>
              <a:buSzPct val="100000"/>
              <a:defRPr sz="5400"/>
            </a:lvl7pPr>
            <a:lvl8pPr lvl="7" algn="ctr">
              <a:spcBef>
                <a:spcPts val="0"/>
              </a:spcBef>
              <a:buSzPct val="100000"/>
              <a:defRPr sz="5400"/>
            </a:lvl8pPr>
            <a:lvl9pPr lvl="8" algn="ctr">
              <a:spcBef>
                <a:spcPts val="0"/>
              </a:spcBef>
              <a:buSzPct val="100000"/>
              <a:defRPr sz="5400"/>
            </a:lvl9pPr>
          </a:lstStyle>
          <a:p>
            <a:endParaRPr/>
          </a:p>
        </p:txBody>
      </p:sp>
      <p:sp>
        <p:nvSpPr>
          <p:cNvPr id="40" name="Shape 40"/>
          <p:cNvSpPr txBox="1">
            <a:spLocks noGrp="1"/>
          </p:cNvSpPr>
          <p:nvPr>
            <p:ph type="subTitle" idx="1"/>
          </p:nvPr>
        </p:nvSpPr>
        <p:spPr>
          <a:xfrm>
            <a:off x="265500" y="2845222"/>
            <a:ext cx="4045199" cy="1345500"/>
          </a:xfrm>
          <a:prstGeom prst="rect">
            <a:avLst/>
          </a:prstGeom>
        </p:spPr>
        <p:txBody>
          <a:bodyPr lIns="91425" tIns="91425" rIns="91425" bIns="91425" anchor="t" anchorCtr="0"/>
          <a:lstStyle>
            <a:lvl1pPr lvl="0" algn="ctr">
              <a:lnSpc>
                <a:spcPct val="100000"/>
              </a:lnSpc>
              <a:spcBef>
                <a:spcPts val="0"/>
              </a:spcBef>
              <a:spcAft>
                <a:spcPts val="0"/>
              </a:spcAft>
              <a:buNone/>
              <a:defRPr/>
            </a:lvl1pPr>
            <a:lvl2pPr lvl="1" algn="ctr">
              <a:lnSpc>
                <a:spcPct val="100000"/>
              </a:lnSpc>
              <a:spcBef>
                <a:spcPts val="0"/>
              </a:spcBef>
              <a:spcAft>
                <a:spcPts val="0"/>
              </a:spcAft>
              <a:buSzPct val="100000"/>
              <a:buNone/>
              <a:defRPr sz="1800"/>
            </a:lvl2pPr>
            <a:lvl3pPr lvl="2" algn="ctr">
              <a:lnSpc>
                <a:spcPct val="100000"/>
              </a:lnSpc>
              <a:spcBef>
                <a:spcPts val="0"/>
              </a:spcBef>
              <a:spcAft>
                <a:spcPts val="0"/>
              </a:spcAft>
              <a:buSzPct val="100000"/>
              <a:buNone/>
              <a:defRPr sz="1800"/>
            </a:lvl3pPr>
            <a:lvl4pPr lvl="3" algn="ctr">
              <a:lnSpc>
                <a:spcPct val="100000"/>
              </a:lnSpc>
              <a:spcBef>
                <a:spcPts val="0"/>
              </a:spcBef>
              <a:spcAft>
                <a:spcPts val="0"/>
              </a:spcAft>
              <a:buSzPct val="100000"/>
              <a:buNone/>
              <a:defRPr sz="1800"/>
            </a:lvl4pPr>
            <a:lvl5pPr lvl="4" algn="ctr">
              <a:lnSpc>
                <a:spcPct val="100000"/>
              </a:lnSpc>
              <a:spcBef>
                <a:spcPts val="0"/>
              </a:spcBef>
              <a:spcAft>
                <a:spcPts val="0"/>
              </a:spcAft>
              <a:buSzPct val="100000"/>
              <a:buNone/>
              <a:defRPr sz="1800"/>
            </a:lvl5pPr>
            <a:lvl6pPr lvl="5" algn="ctr">
              <a:lnSpc>
                <a:spcPct val="100000"/>
              </a:lnSpc>
              <a:spcBef>
                <a:spcPts val="0"/>
              </a:spcBef>
              <a:spcAft>
                <a:spcPts val="0"/>
              </a:spcAft>
              <a:buSzPct val="100000"/>
              <a:buNone/>
              <a:defRPr sz="1800"/>
            </a:lvl6pPr>
            <a:lvl7pPr lvl="6" algn="ctr">
              <a:lnSpc>
                <a:spcPct val="100000"/>
              </a:lnSpc>
              <a:spcBef>
                <a:spcPts val="0"/>
              </a:spcBef>
              <a:spcAft>
                <a:spcPts val="0"/>
              </a:spcAft>
              <a:buSzPct val="100000"/>
              <a:buNone/>
              <a:defRPr sz="1800"/>
            </a:lvl7pPr>
            <a:lvl8pPr lvl="7" algn="ctr">
              <a:lnSpc>
                <a:spcPct val="100000"/>
              </a:lnSpc>
              <a:spcBef>
                <a:spcPts val="0"/>
              </a:spcBef>
              <a:spcAft>
                <a:spcPts val="0"/>
              </a:spcAft>
              <a:buSzPct val="100000"/>
              <a:buNone/>
              <a:defRPr sz="1800"/>
            </a:lvl8pPr>
            <a:lvl9pPr lvl="8" algn="ctr">
              <a:lnSpc>
                <a:spcPct val="100000"/>
              </a:lnSpc>
              <a:spcBef>
                <a:spcPts val="0"/>
              </a:spcBef>
              <a:spcAft>
                <a:spcPts val="0"/>
              </a:spcAft>
              <a:buSzPct val="100000"/>
              <a:buNone/>
              <a:defRPr sz="1800"/>
            </a:lvl9pPr>
          </a:lstStyle>
          <a:p>
            <a:endParaRPr/>
          </a:p>
        </p:txBody>
      </p:sp>
      <p:sp>
        <p:nvSpPr>
          <p:cNvPr id="41" name="Shape 41"/>
          <p:cNvSpPr txBox="1">
            <a:spLocks noGrp="1"/>
          </p:cNvSpPr>
          <p:nvPr>
            <p:ph type="body" idx="2"/>
          </p:nvPr>
        </p:nvSpPr>
        <p:spPr>
          <a:xfrm>
            <a:off x="4939500" y="724200"/>
            <a:ext cx="3837000" cy="3695099"/>
          </a:xfrm>
          <a:prstGeom prst="rect">
            <a:avLst/>
          </a:prstGeom>
        </p:spPr>
        <p:txBody>
          <a:bodyPr lIns="91425" tIns="91425" rIns="91425" bIns="91425" anchor="ctr" anchorCtr="0"/>
          <a:lstStyle>
            <a:lvl1pPr lvl="0">
              <a:spcBef>
                <a:spcPts val="0"/>
              </a:spcBef>
              <a:buClr>
                <a:schemeClr val="accent1"/>
              </a:buClr>
              <a:defRPr>
                <a:solidFill>
                  <a:schemeClr val="accent1"/>
                </a:solidFill>
              </a:defRPr>
            </a:lvl1pPr>
            <a:lvl2pPr lvl="1">
              <a:spcBef>
                <a:spcPts val="0"/>
              </a:spcBef>
              <a:buClr>
                <a:schemeClr val="accent1"/>
              </a:buClr>
              <a:defRPr>
                <a:solidFill>
                  <a:schemeClr val="accent1"/>
                </a:solidFill>
              </a:defRPr>
            </a:lvl2pPr>
            <a:lvl3pPr lvl="2">
              <a:spcBef>
                <a:spcPts val="0"/>
              </a:spcBef>
              <a:buClr>
                <a:schemeClr val="accent1"/>
              </a:buClr>
              <a:defRPr>
                <a:solidFill>
                  <a:schemeClr val="accent1"/>
                </a:solidFill>
              </a:defRPr>
            </a:lvl3pPr>
            <a:lvl4pPr lvl="3">
              <a:spcBef>
                <a:spcPts val="0"/>
              </a:spcBef>
              <a:buClr>
                <a:schemeClr val="accent1"/>
              </a:buClr>
              <a:defRPr>
                <a:solidFill>
                  <a:schemeClr val="accent1"/>
                </a:solidFill>
              </a:defRPr>
            </a:lvl4pPr>
            <a:lvl5pPr lvl="4">
              <a:spcBef>
                <a:spcPts val="0"/>
              </a:spcBef>
              <a:buClr>
                <a:schemeClr val="accent1"/>
              </a:buClr>
              <a:defRPr>
                <a:solidFill>
                  <a:schemeClr val="accent1"/>
                </a:solidFill>
              </a:defRPr>
            </a:lvl5pPr>
            <a:lvl6pPr lvl="5">
              <a:spcBef>
                <a:spcPts val="0"/>
              </a:spcBef>
              <a:buClr>
                <a:schemeClr val="accent1"/>
              </a:buClr>
              <a:defRPr>
                <a:solidFill>
                  <a:schemeClr val="accent1"/>
                </a:solidFill>
              </a:defRPr>
            </a:lvl6pPr>
            <a:lvl7pPr lvl="6">
              <a:spcBef>
                <a:spcPts val="0"/>
              </a:spcBef>
              <a:buClr>
                <a:schemeClr val="accent1"/>
              </a:buClr>
              <a:defRPr>
                <a:solidFill>
                  <a:schemeClr val="accent1"/>
                </a:solidFill>
              </a:defRPr>
            </a:lvl7pPr>
            <a:lvl8pPr lvl="7">
              <a:spcBef>
                <a:spcPts val="0"/>
              </a:spcBef>
              <a:buClr>
                <a:schemeClr val="accent1"/>
              </a:buClr>
              <a:defRPr>
                <a:solidFill>
                  <a:schemeClr val="accent1"/>
                </a:solidFill>
              </a:defRPr>
            </a:lvl8pPr>
            <a:lvl9pPr lvl="8">
              <a:spcBef>
                <a:spcPts val="0"/>
              </a:spcBef>
              <a:buClr>
                <a:schemeClr val="accent1"/>
              </a:buClr>
              <a:defRPr>
                <a:solidFill>
                  <a:schemeClr val="accent1"/>
                </a:solidFill>
              </a:defRPr>
            </a:lvl9pPr>
          </a:lstStyle>
          <a:p>
            <a:endParaRPr/>
          </a:p>
        </p:txBody>
      </p:sp>
      <p:sp>
        <p:nvSpPr>
          <p:cNvPr id="42" name="Shape 42"/>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Caption">
    <p:spTree>
      <p:nvGrpSpPr>
        <p:cNvPr id="1" name="Shape 43"/>
        <p:cNvGrpSpPr/>
        <p:nvPr/>
      </p:nvGrpSpPr>
      <p:grpSpPr>
        <a:xfrm>
          <a:off x="0" y="0"/>
          <a:ext cx="0" cy="0"/>
          <a:chOff x="0" y="0"/>
          <a:chExt cx="0" cy="0"/>
        </a:xfrm>
      </p:grpSpPr>
      <p:sp>
        <p:nvSpPr>
          <p:cNvPr id="44" name="Shape 44"/>
          <p:cNvSpPr txBox="1">
            <a:spLocks noGrp="1"/>
          </p:cNvSpPr>
          <p:nvPr>
            <p:ph type="body" idx="1"/>
          </p:nvPr>
        </p:nvSpPr>
        <p:spPr>
          <a:xfrm>
            <a:off x="319500" y="4230575"/>
            <a:ext cx="5998800" cy="598799"/>
          </a:xfrm>
          <a:prstGeom prst="rect">
            <a:avLst/>
          </a:prstGeom>
        </p:spPr>
        <p:txBody>
          <a:bodyPr lIns="91425" tIns="91425" rIns="91425" bIns="91425" anchor="ctr" anchorCtr="0"/>
          <a:lstStyle>
            <a:lvl1pPr lvl="0">
              <a:lnSpc>
                <a:spcPct val="100000"/>
              </a:lnSpc>
              <a:spcBef>
                <a:spcPts val="0"/>
              </a:spcBef>
              <a:spcAft>
                <a:spcPts val="0"/>
              </a:spcAft>
              <a:buClr>
                <a:schemeClr val="accent1"/>
              </a:buClr>
              <a:buSzPct val="100000"/>
              <a:buFont typeface="Amatic SC"/>
              <a:buNone/>
              <a:defRPr sz="2400" b="1">
                <a:solidFill>
                  <a:schemeClr val="accent1"/>
                </a:solidFill>
                <a:latin typeface="Amatic SC"/>
                <a:ea typeface="Amatic SC"/>
                <a:cs typeface="Amatic SC"/>
                <a:sym typeface="Amatic SC"/>
              </a:defRPr>
            </a:lvl1pPr>
          </a:lstStyle>
          <a:p>
            <a:endParaRPr/>
          </a:p>
        </p:txBody>
      </p:sp>
      <p:sp>
        <p:nvSpPr>
          <p:cNvPr id="45" name="Shape 45"/>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311700" y="292850"/>
            <a:ext cx="8520599" cy="800999"/>
          </a:xfrm>
          <a:prstGeom prst="rect">
            <a:avLst/>
          </a:prstGeom>
          <a:noFill/>
          <a:ln>
            <a:noFill/>
          </a:ln>
        </p:spPr>
        <p:txBody>
          <a:bodyPr lIns="91425" tIns="91425" rIns="91425" bIns="91425" anchor="t" anchorCtr="0"/>
          <a:lstStyle>
            <a:lvl1pPr lvl="0">
              <a:spcBef>
                <a:spcPts val="0"/>
              </a:spcBef>
              <a:buClr>
                <a:schemeClr val="accent1"/>
              </a:buClr>
              <a:buSzPct val="100000"/>
              <a:buFont typeface="Amatic SC"/>
              <a:buNone/>
              <a:defRPr sz="4200" b="1">
                <a:solidFill>
                  <a:schemeClr val="accent1"/>
                </a:solidFill>
                <a:latin typeface="Amatic SC"/>
                <a:ea typeface="Amatic SC"/>
                <a:cs typeface="Amatic SC"/>
                <a:sym typeface="Amatic SC"/>
              </a:defRPr>
            </a:lvl1pPr>
            <a:lvl2pPr lvl="1">
              <a:spcBef>
                <a:spcPts val="0"/>
              </a:spcBef>
              <a:buClr>
                <a:schemeClr val="accent1"/>
              </a:buClr>
              <a:buSzPct val="100000"/>
              <a:buFont typeface="Amatic SC"/>
              <a:buNone/>
              <a:defRPr sz="4200" b="1">
                <a:solidFill>
                  <a:schemeClr val="accent1"/>
                </a:solidFill>
                <a:latin typeface="Amatic SC"/>
                <a:ea typeface="Amatic SC"/>
                <a:cs typeface="Amatic SC"/>
                <a:sym typeface="Amatic SC"/>
              </a:defRPr>
            </a:lvl2pPr>
            <a:lvl3pPr lvl="2">
              <a:spcBef>
                <a:spcPts val="0"/>
              </a:spcBef>
              <a:buClr>
                <a:schemeClr val="accent1"/>
              </a:buClr>
              <a:buSzPct val="100000"/>
              <a:buFont typeface="Amatic SC"/>
              <a:buNone/>
              <a:defRPr sz="4200" b="1">
                <a:solidFill>
                  <a:schemeClr val="accent1"/>
                </a:solidFill>
                <a:latin typeface="Amatic SC"/>
                <a:ea typeface="Amatic SC"/>
                <a:cs typeface="Amatic SC"/>
                <a:sym typeface="Amatic SC"/>
              </a:defRPr>
            </a:lvl3pPr>
            <a:lvl4pPr lvl="3">
              <a:spcBef>
                <a:spcPts val="0"/>
              </a:spcBef>
              <a:buClr>
                <a:schemeClr val="accent1"/>
              </a:buClr>
              <a:buSzPct val="100000"/>
              <a:buFont typeface="Amatic SC"/>
              <a:buNone/>
              <a:defRPr sz="4200" b="1">
                <a:solidFill>
                  <a:schemeClr val="accent1"/>
                </a:solidFill>
                <a:latin typeface="Amatic SC"/>
                <a:ea typeface="Amatic SC"/>
                <a:cs typeface="Amatic SC"/>
                <a:sym typeface="Amatic SC"/>
              </a:defRPr>
            </a:lvl4pPr>
            <a:lvl5pPr lvl="4">
              <a:spcBef>
                <a:spcPts val="0"/>
              </a:spcBef>
              <a:buClr>
                <a:schemeClr val="accent1"/>
              </a:buClr>
              <a:buSzPct val="100000"/>
              <a:buFont typeface="Amatic SC"/>
              <a:buNone/>
              <a:defRPr sz="4200" b="1">
                <a:solidFill>
                  <a:schemeClr val="accent1"/>
                </a:solidFill>
                <a:latin typeface="Amatic SC"/>
                <a:ea typeface="Amatic SC"/>
                <a:cs typeface="Amatic SC"/>
                <a:sym typeface="Amatic SC"/>
              </a:defRPr>
            </a:lvl5pPr>
            <a:lvl6pPr lvl="5">
              <a:spcBef>
                <a:spcPts val="0"/>
              </a:spcBef>
              <a:buClr>
                <a:schemeClr val="accent1"/>
              </a:buClr>
              <a:buSzPct val="100000"/>
              <a:buFont typeface="Amatic SC"/>
              <a:buNone/>
              <a:defRPr sz="4200" b="1">
                <a:solidFill>
                  <a:schemeClr val="accent1"/>
                </a:solidFill>
                <a:latin typeface="Amatic SC"/>
                <a:ea typeface="Amatic SC"/>
                <a:cs typeface="Amatic SC"/>
                <a:sym typeface="Amatic SC"/>
              </a:defRPr>
            </a:lvl6pPr>
            <a:lvl7pPr lvl="6">
              <a:spcBef>
                <a:spcPts val="0"/>
              </a:spcBef>
              <a:buClr>
                <a:schemeClr val="accent1"/>
              </a:buClr>
              <a:buSzPct val="100000"/>
              <a:buFont typeface="Amatic SC"/>
              <a:buNone/>
              <a:defRPr sz="4200" b="1">
                <a:solidFill>
                  <a:schemeClr val="accent1"/>
                </a:solidFill>
                <a:latin typeface="Amatic SC"/>
                <a:ea typeface="Amatic SC"/>
                <a:cs typeface="Amatic SC"/>
                <a:sym typeface="Amatic SC"/>
              </a:defRPr>
            </a:lvl7pPr>
            <a:lvl8pPr lvl="7">
              <a:spcBef>
                <a:spcPts val="0"/>
              </a:spcBef>
              <a:buClr>
                <a:schemeClr val="accent1"/>
              </a:buClr>
              <a:buSzPct val="100000"/>
              <a:buFont typeface="Amatic SC"/>
              <a:buNone/>
              <a:defRPr sz="4200" b="1">
                <a:solidFill>
                  <a:schemeClr val="accent1"/>
                </a:solidFill>
                <a:latin typeface="Amatic SC"/>
                <a:ea typeface="Amatic SC"/>
                <a:cs typeface="Amatic SC"/>
                <a:sym typeface="Amatic SC"/>
              </a:defRPr>
            </a:lvl8pPr>
            <a:lvl9pPr lvl="8">
              <a:spcBef>
                <a:spcPts val="0"/>
              </a:spcBef>
              <a:buClr>
                <a:schemeClr val="accent1"/>
              </a:buClr>
              <a:buSzPct val="100000"/>
              <a:buFont typeface="Amatic SC"/>
              <a:buNone/>
              <a:defRPr sz="4200" b="1">
                <a:solidFill>
                  <a:schemeClr val="accent1"/>
                </a:solidFill>
                <a:latin typeface="Amatic SC"/>
                <a:ea typeface="Amatic SC"/>
                <a:cs typeface="Amatic SC"/>
                <a:sym typeface="Amatic SC"/>
              </a:defRPr>
            </a:lvl9pPr>
          </a:lstStyle>
          <a:p>
            <a:endParaRPr/>
          </a:p>
        </p:txBody>
      </p:sp>
      <p:sp>
        <p:nvSpPr>
          <p:cNvPr id="7" name="Shape 7"/>
          <p:cNvSpPr txBox="1">
            <a:spLocks noGrp="1"/>
          </p:cNvSpPr>
          <p:nvPr>
            <p:ph type="body" idx="1"/>
          </p:nvPr>
        </p:nvSpPr>
        <p:spPr>
          <a:xfrm>
            <a:off x="311700" y="1228675"/>
            <a:ext cx="8520599" cy="3340199"/>
          </a:xfrm>
          <a:prstGeom prst="rect">
            <a:avLst/>
          </a:prstGeom>
          <a:noFill/>
          <a:ln>
            <a:noFill/>
          </a:ln>
        </p:spPr>
        <p:txBody>
          <a:bodyPr lIns="91425" tIns="91425" rIns="91425" bIns="91425" anchor="t" anchorCtr="0"/>
          <a:lstStyle>
            <a:lvl1pPr lvl="0">
              <a:lnSpc>
                <a:spcPct val="115000"/>
              </a:lnSpc>
              <a:spcBef>
                <a:spcPts val="0"/>
              </a:spcBef>
              <a:spcAft>
                <a:spcPts val="1600"/>
              </a:spcAft>
              <a:buClr>
                <a:schemeClr val="dk2"/>
              </a:buClr>
              <a:buSzPct val="100000"/>
              <a:buFont typeface="Source Code Pro"/>
              <a:defRPr sz="1800">
                <a:solidFill>
                  <a:schemeClr val="dk2"/>
                </a:solidFill>
                <a:latin typeface="Source Code Pro"/>
                <a:ea typeface="Source Code Pro"/>
                <a:cs typeface="Source Code Pro"/>
                <a:sym typeface="Source Code Pro"/>
              </a:defRPr>
            </a:lvl1pPr>
            <a:lvl2pPr lvl="1">
              <a:lnSpc>
                <a:spcPct val="115000"/>
              </a:lnSpc>
              <a:spcBef>
                <a:spcPts val="0"/>
              </a:spcBef>
              <a:spcAft>
                <a:spcPts val="1600"/>
              </a:spcAft>
              <a:buClr>
                <a:schemeClr val="dk2"/>
              </a:buClr>
              <a:buFont typeface="Source Code Pro"/>
              <a:defRPr>
                <a:solidFill>
                  <a:schemeClr val="dk2"/>
                </a:solidFill>
                <a:latin typeface="Source Code Pro"/>
                <a:ea typeface="Source Code Pro"/>
                <a:cs typeface="Source Code Pro"/>
                <a:sym typeface="Source Code Pro"/>
              </a:defRPr>
            </a:lvl2pPr>
            <a:lvl3pPr lvl="2">
              <a:lnSpc>
                <a:spcPct val="115000"/>
              </a:lnSpc>
              <a:spcBef>
                <a:spcPts val="0"/>
              </a:spcBef>
              <a:spcAft>
                <a:spcPts val="1600"/>
              </a:spcAft>
              <a:buClr>
                <a:schemeClr val="dk2"/>
              </a:buClr>
              <a:buFont typeface="Source Code Pro"/>
              <a:defRPr>
                <a:solidFill>
                  <a:schemeClr val="dk2"/>
                </a:solidFill>
                <a:latin typeface="Source Code Pro"/>
                <a:ea typeface="Source Code Pro"/>
                <a:cs typeface="Source Code Pro"/>
                <a:sym typeface="Source Code Pro"/>
              </a:defRPr>
            </a:lvl3pPr>
            <a:lvl4pPr lvl="3">
              <a:lnSpc>
                <a:spcPct val="115000"/>
              </a:lnSpc>
              <a:spcBef>
                <a:spcPts val="0"/>
              </a:spcBef>
              <a:spcAft>
                <a:spcPts val="1600"/>
              </a:spcAft>
              <a:buClr>
                <a:schemeClr val="dk2"/>
              </a:buClr>
              <a:buFont typeface="Source Code Pro"/>
              <a:defRPr>
                <a:solidFill>
                  <a:schemeClr val="dk2"/>
                </a:solidFill>
                <a:latin typeface="Source Code Pro"/>
                <a:ea typeface="Source Code Pro"/>
                <a:cs typeface="Source Code Pro"/>
                <a:sym typeface="Source Code Pro"/>
              </a:defRPr>
            </a:lvl4pPr>
            <a:lvl5pPr lvl="4">
              <a:lnSpc>
                <a:spcPct val="115000"/>
              </a:lnSpc>
              <a:spcBef>
                <a:spcPts val="0"/>
              </a:spcBef>
              <a:spcAft>
                <a:spcPts val="1600"/>
              </a:spcAft>
              <a:buClr>
                <a:schemeClr val="dk2"/>
              </a:buClr>
              <a:buFont typeface="Source Code Pro"/>
              <a:defRPr>
                <a:solidFill>
                  <a:schemeClr val="dk2"/>
                </a:solidFill>
                <a:latin typeface="Source Code Pro"/>
                <a:ea typeface="Source Code Pro"/>
                <a:cs typeface="Source Code Pro"/>
                <a:sym typeface="Source Code Pro"/>
              </a:defRPr>
            </a:lvl5pPr>
            <a:lvl6pPr lvl="5">
              <a:lnSpc>
                <a:spcPct val="115000"/>
              </a:lnSpc>
              <a:spcBef>
                <a:spcPts val="0"/>
              </a:spcBef>
              <a:spcAft>
                <a:spcPts val="1600"/>
              </a:spcAft>
              <a:buClr>
                <a:schemeClr val="dk2"/>
              </a:buClr>
              <a:buFont typeface="Source Code Pro"/>
              <a:defRPr>
                <a:solidFill>
                  <a:schemeClr val="dk2"/>
                </a:solidFill>
                <a:latin typeface="Source Code Pro"/>
                <a:ea typeface="Source Code Pro"/>
                <a:cs typeface="Source Code Pro"/>
                <a:sym typeface="Source Code Pro"/>
              </a:defRPr>
            </a:lvl6pPr>
            <a:lvl7pPr lvl="6">
              <a:lnSpc>
                <a:spcPct val="115000"/>
              </a:lnSpc>
              <a:spcBef>
                <a:spcPts val="0"/>
              </a:spcBef>
              <a:spcAft>
                <a:spcPts val="1600"/>
              </a:spcAft>
              <a:buClr>
                <a:schemeClr val="dk2"/>
              </a:buClr>
              <a:buFont typeface="Source Code Pro"/>
              <a:defRPr>
                <a:solidFill>
                  <a:schemeClr val="dk2"/>
                </a:solidFill>
                <a:latin typeface="Source Code Pro"/>
                <a:ea typeface="Source Code Pro"/>
                <a:cs typeface="Source Code Pro"/>
                <a:sym typeface="Source Code Pro"/>
              </a:defRPr>
            </a:lvl7pPr>
            <a:lvl8pPr lvl="7">
              <a:lnSpc>
                <a:spcPct val="115000"/>
              </a:lnSpc>
              <a:spcBef>
                <a:spcPts val="0"/>
              </a:spcBef>
              <a:spcAft>
                <a:spcPts val="1600"/>
              </a:spcAft>
              <a:buClr>
                <a:schemeClr val="dk2"/>
              </a:buClr>
              <a:buFont typeface="Source Code Pro"/>
              <a:defRPr>
                <a:solidFill>
                  <a:schemeClr val="dk2"/>
                </a:solidFill>
                <a:latin typeface="Source Code Pro"/>
                <a:ea typeface="Source Code Pro"/>
                <a:cs typeface="Source Code Pro"/>
                <a:sym typeface="Source Code Pro"/>
              </a:defRPr>
            </a:lvl8pPr>
            <a:lvl9pPr lvl="8">
              <a:lnSpc>
                <a:spcPct val="115000"/>
              </a:lnSpc>
              <a:spcBef>
                <a:spcPts val="0"/>
              </a:spcBef>
              <a:spcAft>
                <a:spcPts val="1600"/>
              </a:spcAft>
              <a:buClr>
                <a:schemeClr val="dk2"/>
              </a:buClr>
              <a:buFont typeface="Source Code Pro"/>
              <a:defRPr>
                <a:solidFill>
                  <a:schemeClr val="dk2"/>
                </a:solidFill>
                <a:latin typeface="Source Code Pro"/>
                <a:ea typeface="Source Code Pro"/>
                <a:cs typeface="Source Code Pro"/>
                <a:sym typeface="Source Code Pro"/>
              </a:defRPr>
            </a:lvl9pPr>
          </a:lstStyle>
          <a:p>
            <a:endParaRPr/>
          </a:p>
        </p:txBody>
      </p:sp>
      <p:sp>
        <p:nvSpPr>
          <p:cNvPr id="8" name="Shape 8"/>
          <p:cNvSpPr txBox="1">
            <a:spLocks noGrp="1"/>
          </p:cNvSpPr>
          <p:nvPr>
            <p:ph type="sldNum" idx="12"/>
          </p:nvPr>
        </p:nvSpPr>
        <p:spPr>
          <a:xfrm>
            <a:off x="8472457" y="4663216"/>
            <a:ext cx="548699" cy="393600"/>
          </a:xfrm>
          <a:prstGeom prst="rect">
            <a:avLst/>
          </a:prstGeom>
          <a:noFill/>
          <a:ln>
            <a:noFill/>
          </a:ln>
        </p:spPr>
        <p:txBody>
          <a:bodyPr lIns="91425" tIns="91425" rIns="91425" bIns="91425" anchor="ctr" anchorCtr="0">
            <a:noAutofit/>
          </a:bodyPr>
          <a:lstStyle/>
          <a:p>
            <a:pPr lvl="0" algn="r">
              <a:spcBef>
                <a:spcPts val="0"/>
              </a:spcBef>
              <a:buNone/>
            </a:pPr>
            <a:fld id="{00000000-1234-1234-1234-123412341234}" type="slidenum">
              <a:rPr lang="en" sz="1000">
                <a:solidFill>
                  <a:schemeClr val="accent1"/>
                </a:solidFill>
                <a:latin typeface="Source Code Pro"/>
                <a:ea typeface="Source Code Pro"/>
                <a:cs typeface="Source Code Pro"/>
                <a:sym typeface="Source Code Pro"/>
              </a:rPr>
              <a:t>‹#›</a:t>
            </a:fld>
            <a:endParaRPr lang="en" sz="1000">
              <a:solidFill>
                <a:schemeClr val="accent1"/>
              </a:solidFill>
              <a:latin typeface="Source Code Pro"/>
              <a:ea typeface="Source Code Pro"/>
              <a:cs typeface="Source Code Pro"/>
              <a:sym typeface="Source Code Pro"/>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notesSlide" Target="../notesSlides/notesSlide10.xml"/><Relationship Id="rId1" Type="http://schemas.openxmlformats.org/officeDocument/2006/relationships/slideLayout" Target="../slideLayouts/slideLayout3.xml"/><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hyperlink" Target="http://www.mtdiablopsychologicalservices.com/" TargetMode="External"/><Relationship Id="rId7" Type="http://schemas.openxmlformats.org/officeDocument/2006/relationships/hyperlink" Target="http://sfbaydbt.com/" TargetMode="External"/><Relationship Id="rId2" Type="http://schemas.openxmlformats.org/officeDocument/2006/relationships/notesSlide" Target="../notesSlides/notesSlide12.xml"/><Relationship Id="rId1" Type="http://schemas.openxmlformats.org/officeDocument/2006/relationships/slideLayout" Target="../slideLayouts/slideLayout3.xml"/><Relationship Id="rId6" Type="http://schemas.openxmlformats.org/officeDocument/2006/relationships/hyperlink" Target="http://www.psych.ucsf.edu/lpphc.aspx?id=2370" TargetMode="External"/><Relationship Id="rId5" Type="http://schemas.openxmlformats.org/officeDocument/2006/relationships/hyperlink" Target="http://www.clearwaterclinic.com/" TargetMode="External"/><Relationship Id="rId4" Type="http://schemas.openxmlformats.org/officeDocument/2006/relationships/hyperlink" Target="http://www.oaklanddbtcenter.com/" TargetMode="Externa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8" Type="http://schemas.openxmlformats.org/officeDocument/2006/relationships/hyperlink" Target="http://www.ncbi.nlm.nih.gov/pubmed/25618288" TargetMode="External"/><Relationship Id="rId3" Type="http://schemas.openxmlformats.org/officeDocument/2006/relationships/hyperlink" Target="http://www.apa.org/ed/graduate/specialize/psychoanalytic.aspx" TargetMode="External"/><Relationship Id="rId7" Type="http://schemas.openxmlformats.org/officeDocument/2006/relationships/hyperlink" Target="http://www.ncbi.nlm.nih.gov/pubmed/24992454" TargetMode="External"/><Relationship Id="rId2" Type="http://schemas.openxmlformats.org/officeDocument/2006/relationships/notesSlide" Target="../notesSlides/notesSlide19.xml"/><Relationship Id="rId1" Type="http://schemas.openxmlformats.org/officeDocument/2006/relationships/slideLayout" Target="../slideLayouts/slideLayout3.xml"/><Relationship Id="rId6" Type="http://schemas.openxmlformats.org/officeDocument/2006/relationships/hyperlink" Target="http://www.ncbi.nlm.nih.gov/pubmed/15846610" TargetMode="External"/><Relationship Id="rId11" Type="http://schemas.openxmlformats.org/officeDocument/2006/relationships/hyperlink" Target="http://www.ncbi.nlm.nih.gov/pubmed/24170758" TargetMode="External"/><Relationship Id="rId5" Type="http://schemas.openxmlformats.org/officeDocument/2006/relationships/hyperlink" Target="http://www.ncbi.nlm.nih.gov/pubmed/26070412" TargetMode="External"/><Relationship Id="rId10" Type="http://schemas.openxmlformats.org/officeDocument/2006/relationships/hyperlink" Target="http://www.ncbi.nlm.nih.gov/pubmed/25038629" TargetMode="External"/><Relationship Id="rId4" Type="http://schemas.openxmlformats.org/officeDocument/2006/relationships/hyperlink" Target="http://www.thelancet.com/journals/lancet/article/PIIS0140-6736(13)61746-8/abstract" TargetMode="External"/><Relationship Id="rId9" Type="http://schemas.openxmlformats.org/officeDocument/2006/relationships/hyperlink" Target="http://www.ptsd.va.gov/public/treatment/therapy-med/prolonged-exposure-therapy.asp"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5"/>
        <p:cNvGrpSpPr/>
        <p:nvPr/>
      </p:nvGrpSpPr>
      <p:grpSpPr>
        <a:xfrm>
          <a:off x="0" y="0"/>
          <a:ext cx="0" cy="0"/>
          <a:chOff x="0" y="0"/>
          <a:chExt cx="0" cy="0"/>
        </a:xfrm>
      </p:grpSpPr>
      <p:sp>
        <p:nvSpPr>
          <p:cNvPr id="56" name="Shape 56"/>
          <p:cNvSpPr txBox="1">
            <a:spLocks noGrp="1"/>
          </p:cNvSpPr>
          <p:nvPr>
            <p:ph type="ctrTitle"/>
          </p:nvPr>
        </p:nvSpPr>
        <p:spPr>
          <a:xfrm>
            <a:off x="311700" y="392150"/>
            <a:ext cx="8520599" cy="2690399"/>
          </a:xfrm>
          <a:prstGeom prst="rect">
            <a:avLst/>
          </a:prstGeom>
        </p:spPr>
        <p:txBody>
          <a:bodyPr lIns="91425" tIns="91425" rIns="91425" bIns="91425" anchor="ctr" anchorCtr="0">
            <a:noAutofit/>
          </a:bodyPr>
          <a:lstStyle/>
          <a:p>
            <a:pPr lvl="0">
              <a:spcBef>
                <a:spcPts val="0"/>
              </a:spcBef>
              <a:buNone/>
            </a:pPr>
            <a:r>
              <a:rPr lang="en"/>
              <a:t>Therapy Modalities</a:t>
            </a:r>
          </a:p>
        </p:txBody>
      </p:sp>
      <p:sp>
        <p:nvSpPr>
          <p:cNvPr id="57" name="Shape 57"/>
          <p:cNvSpPr txBox="1">
            <a:spLocks noGrp="1"/>
          </p:cNvSpPr>
          <p:nvPr>
            <p:ph type="subTitle" idx="1"/>
          </p:nvPr>
        </p:nvSpPr>
        <p:spPr>
          <a:xfrm>
            <a:off x="311700" y="3890400"/>
            <a:ext cx="8520599" cy="706200"/>
          </a:xfrm>
          <a:prstGeom prst="rect">
            <a:avLst/>
          </a:prstGeom>
        </p:spPr>
        <p:txBody>
          <a:bodyPr lIns="91425" tIns="91425" rIns="91425" bIns="91425" anchor="ctr" anchorCtr="0">
            <a:noAutofit/>
          </a:bodyPr>
          <a:lstStyle/>
          <a:p>
            <a:pPr lvl="0" rtl="0">
              <a:spcBef>
                <a:spcPts val="0"/>
              </a:spcBef>
              <a:buNone/>
            </a:pPr>
            <a:r>
              <a:rPr lang="en" b="0">
                <a:latin typeface="Arial"/>
                <a:ea typeface="Arial"/>
                <a:cs typeface="Arial"/>
                <a:sym typeface="Arial"/>
              </a:rPr>
              <a:t>Mariel Lougee, PGY1</a:t>
            </a:r>
          </a:p>
          <a:p>
            <a:pPr lvl="0">
              <a:spcBef>
                <a:spcPts val="0"/>
              </a:spcBef>
              <a:buNone/>
            </a:pPr>
            <a:r>
              <a:rPr lang="en" b="0">
                <a:latin typeface="Arial"/>
                <a:ea typeface="Arial"/>
                <a:cs typeface="Arial"/>
                <a:sym typeface="Arial"/>
              </a:rPr>
              <a:t>1/20/16 </a:t>
            </a:r>
          </a:p>
        </p:txBody>
      </p:sp>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pic>
        <p:nvPicPr>
          <p:cNvPr id="115" name="Shape 115"/>
          <p:cNvPicPr preferRelativeResize="0"/>
          <p:nvPr/>
        </p:nvPicPr>
        <p:blipFill>
          <a:blip r:embed="rId3">
            <a:alphaModFix/>
          </a:blip>
          <a:stretch>
            <a:fillRect/>
          </a:stretch>
        </p:blipFill>
        <p:spPr>
          <a:xfrm>
            <a:off x="76025" y="2096050"/>
            <a:ext cx="5372015" cy="3000241"/>
          </a:xfrm>
          <a:prstGeom prst="rect">
            <a:avLst/>
          </a:prstGeom>
          <a:noFill/>
          <a:ln>
            <a:noFill/>
          </a:ln>
        </p:spPr>
      </p:pic>
      <p:pic>
        <p:nvPicPr>
          <p:cNvPr id="116" name="Shape 116"/>
          <p:cNvPicPr preferRelativeResize="0"/>
          <p:nvPr/>
        </p:nvPicPr>
        <p:blipFill>
          <a:blip r:embed="rId4">
            <a:alphaModFix/>
          </a:blip>
          <a:stretch>
            <a:fillRect/>
          </a:stretch>
        </p:blipFill>
        <p:spPr>
          <a:xfrm>
            <a:off x="3733650" y="92550"/>
            <a:ext cx="5240599" cy="3553974"/>
          </a:xfrm>
          <a:prstGeom prst="rect">
            <a:avLst/>
          </a:prstGeom>
          <a:noFill/>
          <a:ln>
            <a:noFill/>
          </a:ln>
        </p:spPr>
      </p:pic>
      <p:sp>
        <p:nvSpPr>
          <p:cNvPr id="117" name="Shape 117"/>
          <p:cNvSpPr txBox="1">
            <a:spLocks noGrp="1"/>
          </p:cNvSpPr>
          <p:nvPr>
            <p:ph type="title"/>
          </p:nvPr>
        </p:nvSpPr>
        <p:spPr>
          <a:xfrm>
            <a:off x="311700" y="292850"/>
            <a:ext cx="8520599" cy="800999"/>
          </a:xfrm>
          <a:prstGeom prst="rect">
            <a:avLst/>
          </a:prstGeom>
        </p:spPr>
        <p:txBody>
          <a:bodyPr lIns="91425" tIns="91425" rIns="91425" bIns="91425" anchor="t" anchorCtr="0">
            <a:noAutofit/>
          </a:bodyPr>
          <a:lstStyle/>
          <a:p>
            <a:pPr lvl="0" rtl="0">
              <a:spcBef>
                <a:spcPts val="0"/>
              </a:spcBef>
              <a:buNone/>
            </a:pPr>
            <a:r>
              <a:rPr lang="en"/>
              <a:t>How does DBT work? </a:t>
            </a:r>
          </a:p>
        </p:txBody>
      </p:sp>
    </p:spTree>
  </p:cSld>
  <p:clrMapOvr>
    <a:masterClrMapping/>
  </p:clrMapOvr>
  <p:transition spd="slow">
    <p:cut/>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21"/>
        <p:cNvGrpSpPr/>
        <p:nvPr/>
      </p:nvGrpSpPr>
      <p:grpSpPr>
        <a:xfrm>
          <a:off x="0" y="0"/>
          <a:ext cx="0" cy="0"/>
          <a:chOff x="0" y="0"/>
          <a:chExt cx="0" cy="0"/>
        </a:xfrm>
      </p:grpSpPr>
      <p:sp>
        <p:nvSpPr>
          <p:cNvPr id="122" name="Shape 122"/>
          <p:cNvSpPr txBox="1">
            <a:spLocks noGrp="1"/>
          </p:cNvSpPr>
          <p:nvPr>
            <p:ph type="title"/>
          </p:nvPr>
        </p:nvSpPr>
        <p:spPr>
          <a:xfrm>
            <a:off x="311700" y="292850"/>
            <a:ext cx="8520599" cy="800999"/>
          </a:xfrm>
          <a:prstGeom prst="rect">
            <a:avLst/>
          </a:prstGeom>
        </p:spPr>
        <p:txBody>
          <a:bodyPr lIns="91425" tIns="91425" rIns="91425" bIns="91425" anchor="t" anchorCtr="0">
            <a:noAutofit/>
          </a:bodyPr>
          <a:lstStyle/>
          <a:p>
            <a:pPr lvl="0">
              <a:spcBef>
                <a:spcPts val="0"/>
              </a:spcBef>
              <a:buNone/>
            </a:pPr>
            <a:r>
              <a:rPr lang="en"/>
              <a:t>How does DBT work in the brain? </a:t>
            </a:r>
          </a:p>
        </p:txBody>
      </p:sp>
      <p:sp>
        <p:nvSpPr>
          <p:cNvPr id="123" name="Shape 123"/>
          <p:cNvSpPr txBox="1">
            <a:spLocks noGrp="1"/>
          </p:cNvSpPr>
          <p:nvPr>
            <p:ph type="body" idx="1"/>
          </p:nvPr>
        </p:nvSpPr>
        <p:spPr>
          <a:xfrm>
            <a:off x="311700" y="1016475"/>
            <a:ext cx="8520599" cy="3340199"/>
          </a:xfrm>
          <a:prstGeom prst="rect">
            <a:avLst/>
          </a:prstGeom>
        </p:spPr>
        <p:txBody>
          <a:bodyPr lIns="91425" tIns="91425" rIns="91425" bIns="91425" anchor="t" anchorCtr="0">
            <a:noAutofit/>
          </a:bodyPr>
          <a:lstStyle/>
          <a:p>
            <a:pPr lvl="0" rtl="0">
              <a:lnSpc>
                <a:spcPct val="112500"/>
              </a:lnSpc>
              <a:spcBef>
                <a:spcPts val="1100"/>
              </a:spcBef>
              <a:spcAft>
                <a:spcPts val="1100"/>
              </a:spcAft>
              <a:buNone/>
            </a:pPr>
            <a:r>
              <a:rPr lang="en" sz="1400" b="1">
                <a:solidFill>
                  <a:srgbClr val="000000"/>
                </a:solidFill>
                <a:latin typeface="Arial"/>
                <a:ea typeface="Arial"/>
                <a:cs typeface="Arial"/>
                <a:sym typeface="Arial"/>
              </a:rPr>
              <a:t>Dialectical behavior therapy alters emotion regulation and amygdala activity in patients with borderline personality disorder.</a:t>
            </a:r>
          </a:p>
          <a:p>
            <a:pPr lvl="0" rtl="0">
              <a:lnSpc>
                <a:spcPct val="112500"/>
              </a:lnSpc>
              <a:spcBef>
                <a:spcPts val="1100"/>
              </a:spcBef>
              <a:spcAft>
                <a:spcPts val="1100"/>
              </a:spcAft>
              <a:buNone/>
            </a:pPr>
            <a:r>
              <a:rPr lang="en" sz="1000">
                <a:solidFill>
                  <a:srgbClr val="000000"/>
                </a:solidFill>
                <a:highlight>
                  <a:srgbClr val="FFFFFF"/>
                </a:highlight>
                <a:latin typeface="Arial"/>
                <a:ea typeface="Arial"/>
                <a:cs typeface="Arial"/>
                <a:sym typeface="Arial"/>
              </a:rPr>
              <a:t>Event-related fMRI was obtained pre- and post-12-months of standard-DBT in unmedicated BPD patients. Healthy controls (HCs) were studied as a benchmark for normal amygdala activity and change over time (n = 11 per diagnostic-group). During each scan, participants viewed an intermixed series of unpleasant, neutral and pleasant pictures presented twice (novel, repeat). Change in emotion regulation was measured with the Difficulty in Emotion Regulation (DERS) scale.</a:t>
            </a:r>
          </a:p>
          <a:p>
            <a:pPr marR="38100" lvl="0" rtl="0">
              <a:lnSpc>
                <a:spcPct val="134998"/>
              </a:lnSpc>
              <a:spcBef>
                <a:spcPts val="1100"/>
              </a:spcBef>
              <a:spcAft>
                <a:spcPts val="0"/>
              </a:spcAft>
              <a:buNone/>
            </a:pPr>
            <a:r>
              <a:rPr lang="en" sz="1000" b="1">
                <a:solidFill>
                  <a:srgbClr val="000000"/>
                </a:solidFill>
                <a:highlight>
                  <a:srgbClr val="FFFFFF"/>
                </a:highlight>
                <a:latin typeface="Arial"/>
                <a:ea typeface="Arial"/>
                <a:cs typeface="Arial"/>
                <a:sym typeface="Arial"/>
              </a:rPr>
              <a:t>RESULTS:</a:t>
            </a:r>
          </a:p>
          <a:p>
            <a:pPr lvl="0" rtl="0">
              <a:lnSpc>
                <a:spcPct val="134998"/>
              </a:lnSpc>
              <a:spcBef>
                <a:spcPts val="1100"/>
              </a:spcBef>
              <a:spcAft>
                <a:spcPts val="600"/>
              </a:spcAft>
              <a:buNone/>
            </a:pPr>
            <a:r>
              <a:rPr lang="en" sz="1000">
                <a:solidFill>
                  <a:srgbClr val="000000"/>
                </a:solidFill>
                <a:highlight>
                  <a:srgbClr val="FFFFFF"/>
                </a:highlight>
                <a:latin typeface="Arial"/>
                <a:ea typeface="Arial"/>
                <a:cs typeface="Arial"/>
                <a:sym typeface="Arial"/>
              </a:rPr>
              <a:t>fMRI results showed the predicted Group × Time interaction: compared with HCs, BPD patients exhibited decreased amygdala activation with treatment. This post-treatment amygdala reduction in BPD was observed for all three pictures types, but particularly marked in the left hemisphere and during repeated-emotional pictures.</a:t>
            </a:r>
          </a:p>
          <a:p>
            <a:pPr marR="38100" lvl="0" rtl="0">
              <a:lnSpc>
                <a:spcPct val="134998"/>
              </a:lnSpc>
              <a:spcBef>
                <a:spcPts val="1100"/>
              </a:spcBef>
              <a:spcAft>
                <a:spcPts val="0"/>
              </a:spcAft>
              <a:buNone/>
            </a:pPr>
            <a:r>
              <a:rPr lang="en" sz="1000" b="1">
                <a:solidFill>
                  <a:srgbClr val="000000"/>
                </a:solidFill>
                <a:highlight>
                  <a:srgbClr val="FFFFFF"/>
                </a:highlight>
                <a:latin typeface="Arial"/>
                <a:ea typeface="Arial"/>
                <a:cs typeface="Arial"/>
                <a:sym typeface="Arial"/>
              </a:rPr>
              <a:t>CONCLUSION:</a:t>
            </a:r>
          </a:p>
          <a:p>
            <a:pPr lvl="0" rtl="0">
              <a:lnSpc>
                <a:spcPct val="134998"/>
              </a:lnSpc>
              <a:spcBef>
                <a:spcPts val="1100"/>
              </a:spcBef>
              <a:spcAft>
                <a:spcPts val="600"/>
              </a:spcAft>
              <a:buNone/>
            </a:pPr>
            <a:r>
              <a:rPr lang="en" sz="1000">
                <a:solidFill>
                  <a:srgbClr val="000000"/>
                </a:solidFill>
                <a:highlight>
                  <a:srgbClr val="FFFFFF"/>
                </a:highlight>
                <a:latin typeface="Arial"/>
                <a:ea typeface="Arial"/>
                <a:cs typeface="Arial"/>
                <a:sym typeface="Arial"/>
              </a:rPr>
              <a:t>These findings have promising treatment implications and support the notion that DBT targets amygdala hyperactivity-part of the disturbed neural circuitry underlying emotional dysregulation in BPD. Future work includes examining how DBT-induced amygdala changes interact with frontal-lobe regions implicated in emotion regulation.</a:t>
            </a:r>
          </a:p>
          <a:p>
            <a:pPr lvl="0" rtl="0">
              <a:spcBef>
                <a:spcPts val="0"/>
              </a:spcBef>
              <a:spcAft>
                <a:spcPts val="0"/>
              </a:spcAft>
              <a:buNone/>
            </a:pPr>
            <a:endParaRPr sz="1000">
              <a:solidFill>
                <a:srgbClr val="000000"/>
              </a:solidFill>
              <a:highlight>
                <a:srgbClr val="FFFFFF"/>
              </a:highlight>
              <a:latin typeface="Arial"/>
              <a:ea typeface="Arial"/>
              <a:cs typeface="Arial"/>
              <a:sym typeface="Arial"/>
            </a:endParaRPr>
          </a:p>
          <a:p>
            <a:pPr lvl="0">
              <a:spcBef>
                <a:spcPts val="0"/>
              </a:spcBef>
              <a:buNone/>
            </a:pPr>
            <a:endParaRPr/>
          </a:p>
        </p:txBody>
      </p:sp>
    </p:spTree>
  </p:cSld>
  <p:clrMapOvr>
    <a:masterClrMapping/>
  </p:clrMapOvr>
  <p:transition spd="slow">
    <p:cut/>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sp>
        <p:nvSpPr>
          <p:cNvPr id="128" name="Shape 128"/>
          <p:cNvSpPr txBox="1">
            <a:spLocks noGrp="1"/>
          </p:cNvSpPr>
          <p:nvPr>
            <p:ph type="title"/>
          </p:nvPr>
        </p:nvSpPr>
        <p:spPr>
          <a:xfrm>
            <a:off x="311700" y="292850"/>
            <a:ext cx="8520599" cy="800999"/>
          </a:xfrm>
          <a:prstGeom prst="rect">
            <a:avLst/>
          </a:prstGeom>
        </p:spPr>
        <p:txBody>
          <a:bodyPr lIns="91425" tIns="91425" rIns="91425" bIns="91425" anchor="t" anchorCtr="0">
            <a:noAutofit/>
          </a:bodyPr>
          <a:lstStyle/>
          <a:p>
            <a:pPr lvl="0">
              <a:spcBef>
                <a:spcPts val="0"/>
              </a:spcBef>
              <a:buNone/>
            </a:pPr>
            <a:r>
              <a:rPr lang="en"/>
              <a:t>DBT Resources </a:t>
            </a:r>
          </a:p>
        </p:txBody>
      </p:sp>
      <p:sp>
        <p:nvSpPr>
          <p:cNvPr id="129" name="Shape 129"/>
          <p:cNvSpPr txBox="1">
            <a:spLocks noGrp="1"/>
          </p:cNvSpPr>
          <p:nvPr>
            <p:ph type="body" idx="1"/>
          </p:nvPr>
        </p:nvSpPr>
        <p:spPr>
          <a:xfrm>
            <a:off x="311700" y="975025"/>
            <a:ext cx="3362400" cy="3340199"/>
          </a:xfrm>
          <a:prstGeom prst="rect">
            <a:avLst/>
          </a:prstGeom>
        </p:spPr>
        <p:txBody>
          <a:bodyPr lIns="91425" tIns="91425" rIns="91425" bIns="91425" anchor="t" anchorCtr="0">
            <a:noAutofit/>
          </a:bodyPr>
          <a:lstStyle/>
          <a:p>
            <a:pPr lvl="0" rtl="0">
              <a:lnSpc>
                <a:spcPct val="100000"/>
              </a:lnSpc>
              <a:spcBef>
                <a:spcPts val="0"/>
              </a:spcBef>
              <a:spcAft>
                <a:spcPts val="0"/>
              </a:spcAft>
              <a:buNone/>
            </a:pPr>
            <a:r>
              <a:rPr lang="en" sz="1000" b="1">
                <a:solidFill>
                  <a:srgbClr val="333333"/>
                </a:solidFill>
                <a:highlight>
                  <a:srgbClr val="FFFFFF"/>
                </a:highlight>
                <a:latin typeface="Arial"/>
                <a:ea typeface="Arial"/>
                <a:cs typeface="Arial"/>
                <a:sym typeface="Arial"/>
              </a:rPr>
              <a:t>KP Richmond DBT/Dept of Psychiatry</a:t>
            </a:r>
          </a:p>
          <a:p>
            <a:pPr lvl="0" rtl="0">
              <a:lnSpc>
                <a:spcPct val="100000"/>
              </a:lnSpc>
              <a:spcBef>
                <a:spcPts val="0"/>
              </a:spcBef>
              <a:spcAft>
                <a:spcPts val="0"/>
              </a:spcAft>
              <a:buNone/>
            </a:pPr>
            <a:r>
              <a:rPr lang="en" sz="1000">
                <a:solidFill>
                  <a:srgbClr val="333333"/>
                </a:solidFill>
                <a:highlight>
                  <a:srgbClr val="FFFFFF"/>
                </a:highlight>
                <a:latin typeface="Arial"/>
                <a:ea typeface="Arial"/>
                <a:cs typeface="Arial"/>
                <a:sym typeface="Arial"/>
              </a:rPr>
              <a:t>901 Nevin Ave</a:t>
            </a:r>
          </a:p>
          <a:p>
            <a:pPr lvl="0" rtl="0">
              <a:lnSpc>
                <a:spcPct val="100000"/>
              </a:lnSpc>
              <a:spcBef>
                <a:spcPts val="0"/>
              </a:spcBef>
              <a:spcAft>
                <a:spcPts val="0"/>
              </a:spcAft>
              <a:buNone/>
            </a:pPr>
            <a:r>
              <a:rPr lang="en" sz="1000">
                <a:solidFill>
                  <a:srgbClr val="333333"/>
                </a:solidFill>
                <a:highlight>
                  <a:srgbClr val="FFFFFF"/>
                </a:highlight>
                <a:latin typeface="Arial"/>
                <a:ea typeface="Arial"/>
                <a:cs typeface="Arial"/>
                <a:sym typeface="Arial"/>
              </a:rPr>
              <a:t>Richmond, CA 94801</a:t>
            </a:r>
          </a:p>
          <a:p>
            <a:pPr lvl="0" rtl="0">
              <a:lnSpc>
                <a:spcPct val="100000"/>
              </a:lnSpc>
              <a:spcBef>
                <a:spcPts val="0"/>
              </a:spcBef>
              <a:spcAft>
                <a:spcPts val="0"/>
              </a:spcAft>
              <a:buNone/>
            </a:pPr>
            <a:r>
              <a:rPr lang="en" sz="1000" i="1">
                <a:solidFill>
                  <a:srgbClr val="333333"/>
                </a:solidFill>
                <a:highlight>
                  <a:srgbClr val="FFFFFF"/>
                </a:highlight>
                <a:latin typeface="Arial"/>
                <a:ea typeface="Arial"/>
                <a:cs typeface="Arial"/>
                <a:sym typeface="Arial"/>
              </a:rPr>
              <a:t>Phone:</a:t>
            </a:r>
            <a:r>
              <a:rPr lang="en" sz="1000">
                <a:solidFill>
                  <a:srgbClr val="333333"/>
                </a:solidFill>
                <a:highlight>
                  <a:srgbClr val="FFFFFF"/>
                </a:highlight>
                <a:latin typeface="Arial"/>
                <a:ea typeface="Arial"/>
                <a:cs typeface="Arial"/>
                <a:sym typeface="Arial"/>
              </a:rPr>
              <a:t> (510) 307-1591 </a:t>
            </a:r>
          </a:p>
          <a:p>
            <a:pPr lvl="0" rtl="0">
              <a:lnSpc>
                <a:spcPct val="100000"/>
              </a:lnSpc>
              <a:spcBef>
                <a:spcPts val="0"/>
              </a:spcBef>
              <a:spcAft>
                <a:spcPts val="0"/>
              </a:spcAft>
              <a:buNone/>
            </a:pPr>
            <a:r>
              <a:rPr lang="en" sz="1000" i="1">
                <a:solidFill>
                  <a:srgbClr val="333333"/>
                </a:solidFill>
                <a:highlight>
                  <a:srgbClr val="FFFFFF"/>
                </a:highlight>
                <a:latin typeface="Arial"/>
                <a:ea typeface="Arial"/>
                <a:cs typeface="Arial"/>
                <a:sym typeface="Arial"/>
              </a:rPr>
              <a:t>Fax:</a:t>
            </a:r>
            <a:r>
              <a:rPr lang="en" sz="1000">
                <a:solidFill>
                  <a:srgbClr val="333333"/>
                </a:solidFill>
                <a:highlight>
                  <a:srgbClr val="FFFFFF"/>
                </a:highlight>
                <a:latin typeface="Arial"/>
                <a:ea typeface="Arial"/>
                <a:cs typeface="Arial"/>
                <a:sym typeface="Arial"/>
              </a:rPr>
              <a:t> (510) 307-1615</a:t>
            </a:r>
          </a:p>
          <a:p>
            <a:pPr lvl="0" rtl="0">
              <a:lnSpc>
                <a:spcPct val="100000"/>
              </a:lnSpc>
              <a:spcBef>
                <a:spcPts val="0"/>
              </a:spcBef>
              <a:spcAft>
                <a:spcPts val="0"/>
              </a:spcAft>
              <a:buNone/>
            </a:pPr>
            <a:r>
              <a:rPr lang="en" sz="1000" i="1">
                <a:solidFill>
                  <a:srgbClr val="333333"/>
                </a:solidFill>
                <a:highlight>
                  <a:srgbClr val="FFFFFF"/>
                </a:highlight>
                <a:latin typeface="Arial"/>
                <a:ea typeface="Arial"/>
                <a:cs typeface="Arial"/>
                <a:sym typeface="Arial"/>
              </a:rPr>
              <a:t>Program(s):</a:t>
            </a:r>
            <a:r>
              <a:rPr lang="en" sz="1000">
                <a:solidFill>
                  <a:srgbClr val="333333"/>
                </a:solidFill>
                <a:highlight>
                  <a:srgbClr val="FFFFFF"/>
                </a:highlight>
                <a:latin typeface="Arial"/>
                <a:ea typeface="Arial"/>
                <a:cs typeface="Arial"/>
                <a:sym typeface="Arial"/>
              </a:rPr>
              <a:t> Outpatient</a:t>
            </a:r>
          </a:p>
          <a:p>
            <a:pPr lvl="0" rtl="0">
              <a:lnSpc>
                <a:spcPct val="100000"/>
              </a:lnSpc>
              <a:spcBef>
                <a:spcPts val="0"/>
              </a:spcBef>
              <a:spcAft>
                <a:spcPts val="0"/>
              </a:spcAft>
              <a:buNone/>
            </a:pPr>
            <a:r>
              <a:rPr lang="en" sz="1000" i="1">
                <a:solidFill>
                  <a:srgbClr val="333333"/>
                </a:solidFill>
                <a:highlight>
                  <a:srgbClr val="FFFFFF"/>
                </a:highlight>
                <a:latin typeface="Arial"/>
                <a:ea typeface="Arial"/>
                <a:cs typeface="Arial"/>
                <a:sym typeface="Arial"/>
              </a:rPr>
              <a:t>Population(s):</a:t>
            </a:r>
            <a:r>
              <a:rPr lang="en" sz="1000">
                <a:solidFill>
                  <a:srgbClr val="333333"/>
                </a:solidFill>
                <a:highlight>
                  <a:srgbClr val="FFFFFF"/>
                </a:highlight>
                <a:latin typeface="Arial"/>
                <a:ea typeface="Arial"/>
                <a:cs typeface="Arial"/>
                <a:sym typeface="Arial"/>
              </a:rPr>
              <a:t> Adult,Substance Use Disorders</a:t>
            </a:r>
          </a:p>
          <a:p>
            <a:pPr lvl="0" rtl="0">
              <a:lnSpc>
                <a:spcPct val="100000"/>
              </a:lnSpc>
              <a:spcBef>
                <a:spcPts val="0"/>
              </a:spcBef>
              <a:spcAft>
                <a:spcPts val="0"/>
              </a:spcAft>
              <a:buNone/>
            </a:pPr>
            <a:endParaRPr sz="1000">
              <a:solidFill>
                <a:srgbClr val="333333"/>
              </a:solidFill>
              <a:highlight>
                <a:srgbClr val="FFFFFF"/>
              </a:highlight>
              <a:latin typeface="Arial"/>
              <a:ea typeface="Arial"/>
              <a:cs typeface="Arial"/>
              <a:sym typeface="Arial"/>
            </a:endParaRPr>
          </a:p>
          <a:p>
            <a:pPr lvl="0" rtl="0">
              <a:lnSpc>
                <a:spcPct val="100000"/>
              </a:lnSpc>
              <a:spcBef>
                <a:spcPts val="0"/>
              </a:spcBef>
              <a:spcAft>
                <a:spcPts val="0"/>
              </a:spcAft>
              <a:buNone/>
            </a:pPr>
            <a:r>
              <a:rPr lang="en" sz="1000" b="1">
                <a:solidFill>
                  <a:srgbClr val="333333"/>
                </a:solidFill>
                <a:highlight>
                  <a:srgbClr val="FFFFFF"/>
                </a:highlight>
                <a:latin typeface="Arial"/>
                <a:ea typeface="Arial"/>
                <a:cs typeface="Arial"/>
                <a:sym typeface="Arial"/>
              </a:rPr>
              <a:t>Mt. Diablo Psychological Services</a:t>
            </a:r>
          </a:p>
          <a:p>
            <a:pPr lvl="0" rtl="0">
              <a:lnSpc>
                <a:spcPct val="100000"/>
              </a:lnSpc>
              <a:spcBef>
                <a:spcPts val="0"/>
              </a:spcBef>
              <a:spcAft>
                <a:spcPts val="0"/>
              </a:spcAft>
              <a:buNone/>
            </a:pPr>
            <a:r>
              <a:rPr lang="en" sz="1000">
                <a:solidFill>
                  <a:srgbClr val="333333"/>
                </a:solidFill>
                <a:highlight>
                  <a:srgbClr val="FFFFFF"/>
                </a:highlight>
                <a:latin typeface="Arial"/>
                <a:ea typeface="Arial"/>
                <a:cs typeface="Arial"/>
                <a:sym typeface="Arial"/>
              </a:rPr>
              <a:t>91 Gregory Lane, Ste 19</a:t>
            </a:r>
          </a:p>
          <a:p>
            <a:pPr lvl="0" rtl="0">
              <a:lnSpc>
                <a:spcPct val="100000"/>
              </a:lnSpc>
              <a:spcBef>
                <a:spcPts val="0"/>
              </a:spcBef>
              <a:spcAft>
                <a:spcPts val="0"/>
              </a:spcAft>
              <a:buNone/>
            </a:pPr>
            <a:r>
              <a:rPr lang="en" sz="1000">
                <a:solidFill>
                  <a:srgbClr val="333333"/>
                </a:solidFill>
                <a:highlight>
                  <a:srgbClr val="FFFFFF"/>
                </a:highlight>
                <a:latin typeface="Arial"/>
                <a:ea typeface="Arial"/>
                <a:cs typeface="Arial"/>
                <a:sym typeface="Arial"/>
              </a:rPr>
              <a:t>Pleasant Hill, CA 94523</a:t>
            </a:r>
          </a:p>
          <a:p>
            <a:pPr lvl="0" rtl="0">
              <a:lnSpc>
                <a:spcPct val="100000"/>
              </a:lnSpc>
              <a:spcBef>
                <a:spcPts val="0"/>
              </a:spcBef>
              <a:spcAft>
                <a:spcPts val="0"/>
              </a:spcAft>
              <a:buNone/>
            </a:pPr>
            <a:r>
              <a:rPr lang="en" sz="1000" i="1">
                <a:solidFill>
                  <a:srgbClr val="333333"/>
                </a:solidFill>
                <a:highlight>
                  <a:srgbClr val="FFFFFF"/>
                </a:highlight>
                <a:latin typeface="Arial"/>
                <a:ea typeface="Arial"/>
                <a:cs typeface="Arial"/>
                <a:sym typeface="Arial"/>
              </a:rPr>
              <a:t>Phone:</a:t>
            </a:r>
            <a:r>
              <a:rPr lang="en" sz="1000">
                <a:solidFill>
                  <a:srgbClr val="333333"/>
                </a:solidFill>
                <a:highlight>
                  <a:srgbClr val="FFFFFF"/>
                </a:highlight>
                <a:latin typeface="Arial"/>
                <a:ea typeface="Arial"/>
                <a:cs typeface="Arial"/>
                <a:sym typeface="Arial"/>
              </a:rPr>
              <a:t> (925) 699-3476 </a:t>
            </a:r>
          </a:p>
          <a:p>
            <a:pPr lvl="0" rtl="0">
              <a:lnSpc>
                <a:spcPct val="100000"/>
              </a:lnSpc>
              <a:spcBef>
                <a:spcPts val="0"/>
              </a:spcBef>
              <a:spcAft>
                <a:spcPts val="0"/>
              </a:spcAft>
              <a:buNone/>
            </a:pPr>
            <a:r>
              <a:rPr lang="en" sz="1000" i="1">
                <a:solidFill>
                  <a:srgbClr val="333333"/>
                </a:solidFill>
                <a:highlight>
                  <a:srgbClr val="FFFFFF"/>
                </a:highlight>
                <a:latin typeface="Arial"/>
                <a:ea typeface="Arial"/>
                <a:cs typeface="Arial"/>
                <a:sym typeface="Arial"/>
              </a:rPr>
              <a:t>Fax:</a:t>
            </a:r>
            <a:r>
              <a:rPr lang="en" sz="1000">
                <a:solidFill>
                  <a:srgbClr val="333333"/>
                </a:solidFill>
                <a:highlight>
                  <a:srgbClr val="FFFFFF"/>
                </a:highlight>
                <a:latin typeface="Arial"/>
                <a:ea typeface="Arial"/>
                <a:cs typeface="Arial"/>
                <a:sym typeface="Arial"/>
              </a:rPr>
              <a:t> (925) 945-6939</a:t>
            </a:r>
          </a:p>
          <a:p>
            <a:pPr lvl="0" rtl="0">
              <a:lnSpc>
                <a:spcPct val="126750"/>
              </a:lnSpc>
              <a:spcBef>
                <a:spcPts val="0"/>
              </a:spcBef>
              <a:spcAft>
                <a:spcPts val="0"/>
              </a:spcAft>
              <a:buNone/>
            </a:pPr>
            <a:r>
              <a:rPr lang="en" sz="1000" i="1">
                <a:solidFill>
                  <a:srgbClr val="333333"/>
                </a:solidFill>
                <a:highlight>
                  <a:srgbClr val="FFFFFF"/>
                </a:highlight>
                <a:latin typeface="Arial"/>
                <a:ea typeface="Arial"/>
                <a:cs typeface="Arial"/>
                <a:sym typeface="Arial"/>
              </a:rPr>
              <a:t>Website:</a:t>
            </a:r>
            <a:r>
              <a:rPr lang="en" sz="1000">
                <a:solidFill>
                  <a:srgbClr val="333333"/>
                </a:solidFill>
                <a:highlight>
                  <a:srgbClr val="FFFFFF"/>
                </a:highlight>
                <a:latin typeface="Arial"/>
                <a:ea typeface="Arial"/>
                <a:cs typeface="Arial"/>
                <a:sym typeface="Arial"/>
              </a:rPr>
              <a:t> </a:t>
            </a:r>
            <a:r>
              <a:rPr lang="en" sz="1000" u="sng">
                <a:solidFill>
                  <a:srgbClr val="003366"/>
                </a:solidFill>
                <a:highlight>
                  <a:srgbClr val="FFFFFF"/>
                </a:highlight>
                <a:latin typeface="Arial"/>
                <a:ea typeface="Arial"/>
                <a:cs typeface="Arial"/>
                <a:sym typeface="Arial"/>
                <a:hlinkClick r:id="rId3"/>
              </a:rPr>
              <a:t>www.mtdiablopsychologicalservices.com</a:t>
            </a:r>
          </a:p>
          <a:p>
            <a:pPr lvl="0" rtl="0">
              <a:lnSpc>
                <a:spcPct val="126750"/>
              </a:lnSpc>
              <a:spcBef>
                <a:spcPts val="0"/>
              </a:spcBef>
              <a:spcAft>
                <a:spcPts val="0"/>
              </a:spcAft>
              <a:buNone/>
            </a:pPr>
            <a:r>
              <a:rPr lang="en" sz="1000" i="1">
                <a:solidFill>
                  <a:srgbClr val="333333"/>
                </a:solidFill>
                <a:highlight>
                  <a:srgbClr val="FFFFFF"/>
                </a:highlight>
                <a:latin typeface="Arial"/>
                <a:ea typeface="Arial"/>
                <a:cs typeface="Arial"/>
                <a:sym typeface="Arial"/>
              </a:rPr>
              <a:t>Program(s):</a:t>
            </a:r>
            <a:r>
              <a:rPr lang="en" sz="1000">
                <a:solidFill>
                  <a:srgbClr val="333333"/>
                </a:solidFill>
                <a:highlight>
                  <a:srgbClr val="FFFFFF"/>
                </a:highlight>
                <a:latin typeface="Arial"/>
                <a:ea typeface="Arial"/>
                <a:cs typeface="Arial"/>
                <a:sym typeface="Arial"/>
              </a:rPr>
              <a:t> Outpatient</a:t>
            </a:r>
          </a:p>
          <a:p>
            <a:pPr lvl="0" rtl="0">
              <a:lnSpc>
                <a:spcPct val="100000"/>
              </a:lnSpc>
              <a:spcBef>
                <a:spcPts val="0"/>
              </a:spcBef>
              <a:spcAft>
                <a:spcPts val="0"/>
              </a:spcAft>
              <a:buNone/>
            </a:pPr>
            <a:r>
              <a:rPr lang="en" sz="1000" i="1">
                <a:solidFill>
                  <a:srgbClr val="333333"/>
                </a:solidFill>
                <a:highlight>
                  <a:srgbClr val="FFFFFF"/>
                </a:highlight>
                <a:latin typeface="Arial"/>
                <a:ea typeface="Arial"/>
                <a:cs typeface="Arial"/>
                <a:sym typeface="Arial"/>
              </a:rPr>
              <a:t>Population(s):</a:t>
            </a:r>
            <a:r>
              <a:rPr lang="en" sz="1000">
                <a:solidFill>
                  <a:srgbClr val="333333"/>
                </a:solidFill>
                <a:highlight>
                  <a:srgbClr val="FFFFFF"/>
                </a:highlight>
                <a:latin typeface="Arial"/>
                <a:ea typeface="Arial"/>
                <a:cs typeface="Arial"/>
                <a:sym typeface="Arial"/>
              </a:rPr>
              <a:t> Adolescents,Adult,Eating Disorders,Substance Use Disorders</a:t>
            </a:r>
          </a:p>
          <a:p>
            <a:pPr lvl="0" rtl="0">
              <a:lnSpc>
                <a:spcPct val="100000"/>
              </a:lnSpc>
              <a:spcBef>
                <a:spcPts val="0"/>
              </a:spcBef>
              <a:spcAft>
                <a:spcPts val="0"/>
              </a:spcAft>
              <a:buNone/>
            </a:pPr>
            <a:endParaRPr sz="1000">
              <a:solidFill>
                <a:srgbClr val="333333"/>
              </a:solidFill>
              <a:highlight>
                <a:srgbClr val="FFFFFF"/>
              </a:highlight>
              <a:latin typeface="Arial"/>
              <a:ea typeface="Arial"/>
              <a:cs typeface="Arial"/>
              <a:sym typeface="Arial"/>
            </a:endParaRPr>
          </a:p>
          <a:p>
            <a:pPr lvl="0" rtl="0">
              <a:lnSpc>
                <a:spcPct val="100000"/>
              </a:lnSpc>
              <a:spcBef>
                <a:spcPts val="0"/>
              </a:spcBef>
              <a:spcAft>
                <a:spcPts val="0"/>
              </a:spcAft>
              <a:buNone/>
            </a:pPr>
            <a:r>
              <a:rPr lang="en" sz="1000" b="1">
                <a:solidFill>
                  <a:srgbClr val="333333"/>
                </a:solidFill>
                <a:highlight>
                  <a:srgbClr val="FFFFFF"/>
                </a:highlight>
                <a:latin typeface="Arial"/>
                <a:ea typeface="Arial"/>
                <a:cs typeface="Arial"/>
                <a:sym typeface="Arial"/>
              </a:rPr>
              <a:t>Oakland DBT and Mindfulness Center</a:t>
            </a:r>
          </a:p>
          <a:p>
            <a:pPr lvl="0" rtl="0">
              <a:lnSpc>
                <a:spcPct val="100000"/>
              </a:lnSpc>
              <a:spcBef>
                <a:spcPts val="0"/>
              </a:spcBef>
              <a:spcAft>
                <a:spcPts val="0"/>
              </a:spcAft>
              <a:buNone/>
            </a:pPr>
            <a:r>
              <a:rPr lang="en" sz="1000">
                <a:solidFill>
                  <a:srgbClr val="333333"/>
                </a:solidFill>
                <a:highlight>
                  <a:srgbClr val="FFFFFF"/>
                </a:highlight>
                <a:latin typeface="Arial"/>
                <a:ea typeface="Arial"/>
                <a:cs typeface="Arial"/>
                <a:sym typeface="Arial"/>
              </a:rPr>
              <a:t>5767 Broadway, Suite 101</a:t>
            </a:r>
          </a:p>
          <a:p>
            <a:pPr lvl="0" rtl="0">
              <a:lnSpc>
                <a:spcPct val="100000"/>
              </a:lnSpc>
              <a:spcBef>
                <a:spcPts val="0"/>
              </a:spcBef>
              <a:spcAft>
                <a:spcPts val="0"/>
              </a:spcAft>
              <a:buNone/>
            </a:pPr>
            <a:r>
              <a:rPr lang="en" sz="1000">
                <a:solidFill>
                  <a:srgbClr val="333333"/>
                </a:solidFill>
                <a:highlight>
                  <a:srgbClr val="FFFFFF"/>
                </a:highlight>
                <a:latin typeface="Arial"/>
                <a:ea typeface="Arial"/>
                <a:cs typeface="Arial"/>
                <a:sym typeface="Arial"/>
              </a:rPr>
              <a:t>Oakland, CA 94618</a:t>
            </a:r>
          </a:p>
          <a:p>
            <a:pPr lvl="0" rtl="0">
              <a:lnSpc>
                <a:spcPct val="100000"/>
              </a:lnSpc>
              <a:spcBef>
                <a:spcPts val="0"/>
              </a:spcBef>
              <a:spcAft>
                <a:spcPts val="0"/>
              </a:spcAft>
              <a:buNone/>
            </a:pPr>
            <a:r>
              <a:rPr lang="en" sz="1000" i="1">
                <a:solidFill>
                  <a:srgbClr val="333333"/>
                </a:solidFill>
                <a:highlight>
                  <a:srgbClr val="FFFFFF"/>
                </a:highlight>
                <a:latin typeface="Arial"/>
                <a:ea typeface="Arial"/>
                <a:cs typeface="Arial"/>
                <a:sym typeface="Arial"/>
              </a:rPr>
              <a:t>Phone:</a:t>
            </a:r>
            <a:r>
              <a:rPr lang="en" sz="1000">
                <a:solidFill>
                  <a:srgbClr val="333333"/>
                </a:solidFill>
                <a:highlight>
                  <a:srgbClr val="FFFFFF"/>
                </a:highlight>
                <a:latin typeface="Arial"/>
                <a:ea typeface="Arial"/>
                <a:cs typeface="Arial"/>
                <a:sym typeface="Arial"/>
              </a:rPr>
              <a:t> (510) 239-5698 </a:t>
            </a:r>
          </a:p>
          <a:p>
            <a:pPr lvl="0" rtl="0">
              <a:lnSpc>
                <a:spcPct val="126750"/>
              </a:lnSpc>
              <a:spcBef>
                <a:spcPts val="0"/>
              </a:spcBef>
              <a:spcAft>
                <a:spcPts val="0"/>
              </a:spcAft>
              <a:buNone/>
            </a:pPr>
            <a:r>
              <a:rPr lang="en" sz="1000" i="1">
                <a:solidFill>
                  <a:srgbClr val="333333"/>
                </a:solidFill>
                <a:highlight>
                  <a:srgbClr val="FFFFFF"/>
                </a:highlight>
                <a:latin typeface="Arial"/>
                <a:ea typeface="Arial"/>
                <a:cs typeface="Arial"/>
                <a:sym typeface="Arial"/>
              </a:rPr>
              <a:t>Website:</a:t>
            </a:r>
            <a:r>
              <a:rPr lang="en" sz="1000">
                <a:solidFill>
                  <a:srgbClr val="333333"/>
                </a:solidFill>
                <a:highlight>
                  <a:srgbClr val="FFFFFF"/>
                </a:highlight>
                <a:latin typeface="Arial"/>
                <a:ea typeface="Arial"/>
                <a:cs typeface="Arial"/>
                <a:sym typeface="Arial"/>
              </a:rPr>
              <a:t> </a:t>
            </a:r>
            <a:r>
              <a:rPr lang="en" sz="1000" u="sng">
                <a:solidFill>
                  <a:srgbClr val="003366"/>
                </a:solidFill>
                <a:highlight>
                  <a:srgbClr val="FFFFFF"/>
                </a:highlight>
                <a:latin typeface="Arial"/>
                <a:ea typeface="Arial"/>
                <a:cs typeface="Arial"/>
                <a:sym typeface="Arial"/>
                <a:hlinkClick r:id="rId4"/>
              </a:rPr>
              <a:t>www.oaklanddbtcenter.com</a:t>
            </a:r>
          </a:p>
          <a:p>
            <a:pPr lvl="0" rtl="0">
              <a:lnSpc>
                <a:spcPct val="126750"/>
              </a:lnSpc>
              <a:spcBef>
                <a:spcPts val="0"/>
              </a:spcBef>
              <a:spcAft>
                <a:spcPts val="0"/>
              </a:spcAft>
              <a:buNone/>
            </a:pPr>
            <a:r>
              <a:rPr lang="en" sz="1000" i="1">
                <a:solidFill>
                  <a:srgbClr val="333333"/>
                </a:solidFill>
                <a:highlight>
                  <a:srgbClr val="FFFFFF"/>
                </a:highlight>
                <a:latin typeface="Arial"/>
                <a:ea typeface="Arial"/>
                <a:cs typeface="Arial"/>
                <a:sym typeface="Arial"/>
              </a:rPr>
              <a:t>Program(s):</a:t>
            </a:r>
            <a:r>
              <a:rPr lang="en" sz="1000">
                <a:solidFill>
                  <a:srgbClr val="333333"/>
                </a:solidFill>
                <a:highlight>
                  <a:srgbClr val="FFFFFF"/>
                </a:highlight>
                <a:latin typeface="Arial"/>
                <a:ea typeface="Arial"/>
                <a:cs typeface="Arial"/>
                <a:sym typeface="Arial"/>
              </a:rPr>
              <a:t> Outpatient</a:t>
            </a:r>
          </a:p>
          <a:p>
            <a:pPr lvl="0">
              <a:lnSpc>
                <a:spcPct val="100000"/>
              </a:lnSpc>
              <a:spcBef>
                <a:spcPts val="0"/>
              </a:spcBef>
              <a:spcAft>
                <a:spcPts val="0"/>
              </a:spcAft>
              <a:buNone/>
            </a:pPr>
            <a:r>
              <a:rPr lang="en" sz="1000" i="1">
                <a:solidFill>
                  <a:srgbClr val="333333"/>
                </a:solidFill>
                <a:highlight>
                  <a:srgbClr val="FFFFFF"/>
                </a:highlight>
                <a:latin typeface="Arial"/>
                <a:ea typeface="Arial"/>
                <a:cs typeface="Arial"/>
                <a:sym typeface="Arial"/>
              </a:rPr>
              <a:t>Population(s):</a:t>
            </a:r>
            <a:r>
              <a:rPr lang="en" sz="1000">
                <a:solidFill>
                  <a:srgbClr val="333333"/>
                </a:solidFill>
                <a:highlight>
                  <a:srgbClr val="FFFFFF"/>
                </a:highlight>
                <a:latin typeface="Arial"/>
                <a:ea typeface="Arial"/>
                <a:cs typeface="Arial"/>
                <a:sym typeface="Arial"/>
              </a:rPr>
              <a:t> Adolescents,Adult</a:t>
            </a:r>
          </a:p>
        </p:txBody>
      </p:sp>
      <p:sp>
        <p:nvSpPr>
          <p:cNvPr id="130" name="Shape 130"/>
          <p:cNvSpPr txBox="1"/>
          <p:nvPr/>
        </p:nvSpPr>
        <p:spPr>
          <a:xfrm>
            <a:off x="4039175" y="975025"/>
            <a:ext cx="4710599" cy="4028100"/>
          </a:xfrm>
          <a:prstGeom prst="rect">
            <a:avLst/>
          </a:prstGeom>
          <a:noFill/>
          <a:ln>
            <a:noFill/>
          </a:ln>
        </p:spPr>
        <p:txBody>
          <a:bodyPr lIns="91425" tIns="91425" rIns="91425" bIns="91425" anchor="t" anchorCtr="0">
            <a:noAutofit/>
          </a:bodyPr>
          <a:lstStyle/>
          <a:p>
            <a:pPr lvl="0" rtl="0">
              <a:spcBef>
                <a:spcPts val="0"/>
              </a:spcBef>
              <a:buNone/>
            </a:pPr>
            <a:r>
              <a:rPr lang="en" sz="1000" b="1">
                <a:solidFill>
                  <a:srgbClr val="333333"/>
                </a:solidFill>
                <a:highlight>
                  <a:srgbClr val="FFFFFF"/>
                </a:highlight>
              </a:rPr>
              <a:t>Clearwater Counseling and Assessment Services</a:t>
            </a:r>
          </a:p>
          <a:p>
            <a:pPr lvl="0" rtl="0">
              <a:spcBef>
                <a:spcPts val="0"/>
              </a:spcBef>
              <a:buNone/>
            </a:pPr>
            <a:r>
              <a:rPr lang="en" sz="1000">
                <a:solidFill>
                  <a:srgbClr val="333333"/>
                </a:solidFill>
                <a:highlight>
                  <a:srgbClr val="FFFFFF"/>
                </a:highlight>
              </a:rPr>
              <a:t>345 38th St.</a:t>
            </a:r>
          </a:p>
          <a:p>
            <a:pPr lvl="0" rtl="0">
              <a:spcBef>
                <a:spcPts val="0"/>
              </a:spcBef>
              <a:buNone/>
            </a:pPr>
            <a:r>
              <a:rPr lang="en" sz="1000">
                <a:solidFill>
                  <a:srgbClr val="333333"/>
                </a:solidFill>
                <a:highlight>
                  <a:srgbClr val="FFFFFF"/>
                </a:highlight>
              </a:rPr>
              <a:t>Oakland, CA 94609</a:t>
            </a:r>
          </a:p>
          <a:p>
            <a:pPr lvl="0" rtl="0">
              <a:spcBef>
                <a:spcPts val="0"/>
              </a:spcBef>
              <a:buNone/>
            </a:pPr>
            <a:r>
              <a:rPr lang="en" sz="1000" i="1">
                <a:solidFill>
                  <a:srgbClr val="333333"/>
                </a:solidFill>
                <a:highlight>
                  <a:srgbClr val="FFFFFF"/>
                </a:highlight>
              </a:rPr>
              <a:t>Phone:</a:t>
            </a:r>
            <a:r>
              <a:rPr lang="en" sz="1000">
                <a:solidFill>
                  <a:srgbClr val="333333"/>
                </a:solidFill>
                <a:highlight>
                  <a:srgbClr val="FFFFFF"/>
                </a:highlight>
              </a:rPr>
              <a:t> (510) 596-8137 </a:t>
            </a:r>
          </a:p>
          <a:p>
            <a:pPr lvl="0" rtl="0">
              <a:spcBef>
                <a:spcPts val="0"/>
              </a:spcBef>
              <a:buNone/>
            </a:pPr>
            <a:r>
              <a:rPr lang="en" sz="1000" i="1">
                <a:solidFill>
                  <a:srgbClr val="333333"/>
                </a:solidFill>
                <a:highlight>
                  <a:srgbClr val="FFFFFF"/>
                </a:highlight>
              </a:rPr>
              <a:t>Fax:</a:t>
            </a:r>
            <a:r>
              <a:rPr lang="en" sz="1000">
                <a:solidFill>
                  <a:srgbClr val="333333"/>
                </a:solidFill>
                <a:highlight>
                  <a:srgbClr val="FFFFFF"/>
                </a:highlight>
              </a:rPr>
              <a:t> (510) 596-8955</a:t>
            </a:r>
          </a:p>
          <a:p>
            <a:pPr lvl="0" rtl="0">
              <a:lnSpc>
                <a:spcPct val="126750"/>
              </a:lnSpc>
              <a:spcBef>
                <a:spcPts val="0"/>
              </a:spcBef>
              <a:buNone/>
            </a:pPr>
            <a:r>
              <a:rPr lang="en" sz="1000" i="1">
                <a:solidFill>
                  <a:srgbClr val="333333"/>
                </a:solidFill>
                <a:highlight>
                  <a:srgbClr val="FFFFFF"/>
                </a:highlight>
              </a:rPr>
              <a:t>Website:</a:t>
            </a:r>
            <a:r>
              <a:rPr lang="en" sz="1000">
                <a:solidFill>
                  <a:srgbClr val="333333"/>
                </a:solidFill>
                <a:highlight>
                  <a:srgbClr val="FFFFFF"/>
                </a:highlight>
              </a:rPr>
              <a:t> </a:t>
            </a:r>
            <a:r>
              <a:rPr lang="en" sz="1000" u="sng">
                <a:solidFill>
                  <a:srgbClr val="003366"/>
                </a:solidFill>
                <a:highlight>
                  <a:srgbClr val="FFFFFF"/>
                </a:highlight>
                <a:hlinkClick r:id="rId5"/>
              </a:rPr>
              <a:t>www.clearwaterclinic.com</a:t>
            </a:r>
          </a:p>
          <a:p>
            <a:pPr lvl="0" rtl="0">
              <a:lnSpc>
                <a:spcPct val="126750"/>
              </a:lnSpc>
              <a:spcBef>
                <a:spcPts val="0"/>
              </a:spcBef>
              <a:buNone/>
            </a:pPr>
            <a:r>
              <a:rPr lang="en" sz="1000" i="1">
                <a:solidFill>
                  <a:srgbClr val="333333"/>
                </a:solidFill>
                <a:highlight>
                  <a:srgbClr val="FFFFFF"/>
                </a:highlight>
              </a:rPr>
              <a:t>Program(s):</a:t>
            </a:r>
            <a:r>
              <a:rPr lang="en" sz="1000">
                <a:solidFill>
                  <a:srgbClr val="333333"/>
                </a:solidFill>
                <a:highlight>
                  <a:srgbClr val="FFFFFF"/>
                </a:highlight>
              </a:rPr>
              <a:t> Outpatient</a:t>
            </a:r>
          </a:p>
          <a:p>
            <a:pPr lvl="0" rtl="0">
              <a:spcBef>
                <a:spcPts val="0"/>
              </a:spcBef>
              <a:buNone/>
            </a:pPr>
            <a:r>
              <a:rPr lang="en" sz="1000" i="1">
                <a:solidFill>
                  <a:srgbClr val="333333"/>
                </a:solidFill>
                <a:highlight>
                  <a:srgbClr val="FFFFFF"/>
                </a:highlight>
              </a:rPr>
              <a:t>Population(s):</a:t>
            </a:r>
            <a:r>
              <a:rPr lang="en" sz="1000">
                <a:solidFill>
                  <a:srgbClr val="333333"/>
                </a:solidFill>
                <a:highlight>
                  <a:srgbClr val="FFFFFF"/>
                </a:highlight>
              </a:rPr>
              <a:t> Adolescents,Adult,Eating Disorders,Substance Use Disorders</a:t>
            </a:r>
          </a:p>
          <a:p>
            <a:pPr lvl="0" rtl="0">
              <a:spcBef>
                <a:spcPts val="0"/>
              </a:spcBef>
              <a:buNone/>
            </a:pPr>
            <a:endParaRPr sz="1000">
              <a:solidFill>
                <a:srgbClr val="333333"/>
              </a:solidFill>
              <a:highlight>
                <a:srgbClr val="FFFFFF"/>
              </a:highlight>
            </a:endParaRPr>
          </a:p>
          <a:p>
            <a:pPr lvl="0" rtl="0">
              <a:lnSpc>
                <a:spcPct val="100000"/>
              </a:lnSpc>
              <a:spcBef>
                <a:spcPts val="0"/>
              </a:spcBef>
              <a:spcAft>
                <a:spcPts val="0"/>
              </a:spcAft>
              <a:buNone/>
            </a:pPr>
            <a:r>
              <a:rPr lang="en" sz="1000" b="1">
                <a:solidFill>
                  <a:srgbClr val="333333"/>
                </a:solidFill>
                <a:highlight>
                  <a:srgbClr val="FFFFFF"/>
                </a:highlight>
              </a:rPr>
              <a:t>DBT at UCSF</a:t>
            </a:r>
          </a:p>
          <a:p>
            <a:pPr lvl="0" rtl="0">
              <a:lnSpc>
                <a:spcPct val="100000"/>
              </a:lnSpc>
              <a:spcBef>
                <a:spcPts val="0"/>
              </a:spcBef>
              <a:spcAft>
                <a:spcPts val="0"/>
              </a:spcAft>
              <a:buNone/>
            </a:pPr>
            <a:r>
              <a:rPr lang="en" sz="1000">
                <a:solidFill>
                  <a:srgbClr val="333333"/>
                </a:solidFill>
                <a:highlight>
                  <a:srgbClr val="FFFFFF"/>
                </a:highlight>
              </a:rPr>
              <a:t>401 Parnassus Ave</a:t>
            </a:r>
          </a:p>
          <a:p>
            <a:pPr lvl="0" rtl="0">
              <a:lnSpc>
                <a:spcPct val="100000"/>
              </a:lnSpc>
              <a:spcBef>
                <a:spcPts val="0"/>
              </a:spcBef>
              <a:spcAft>
                <a:spcPts val="0"/>
              </a:spcAft>
              <a:buNone/>
            </a:pPr>
            <a:r>
              <a:rPr lang="en" sz="1000">
                <a:solidFill>
                  <a:srgbClr val="333333"/>
                </a:solidFill>
                <a:highlight>
                  <a:srgbClr val="FFFFFF"/>
                </a:highlight>
              </a:rPr>
              <a:t>San Francisco, CA 94143</a:t>
            </a:r>
          </a:p>
          <a:p>
            <a:pPr lvl="0" rtl="0">
              <a:lnSpc>
                <a:spcPct val="100000"/>
              </a:lnSpc>
              <a:spcBef>
                <a:spcPts val="0"/>
              </a:spcBef>
              <a:spcAft>
                <a:spcPts val="0"/>
              </a:spcAft>
              <a:buNone/>
            </a:pPr>
            <a:r>
              <a:rPr lang="en" sz="1000" i="1">
                <a:solidFill>
                  <a:srgbClr val="333333"/>
                </a:solidFill>
                <a:highlight>
                  <a:srgbClr val="FFFFFF"/>
                </a:highlight>
              </a:rPr>
              <a:t>Phone:</a:t>
            </a:r>
            <a:r>
              <a:rPr lang="en" sz="1000">
                <a:solidFill>
                  <a:srgbClr val="333333"/>
                </a:solidFill>
                <a:highlight>
                  <a:srgbClr val="FFFFFF"/>
                </a:highlight>
              </a:rPr>
              <a:t> (415) 476-7227 </a:t>
            </a:r>
          </a:p>
          <a:p>
            <a:pPr lvl="0" rtl="0">
              <a:lnSpc>
                <a:spcPct val="100000"/>
              </a:lnSpc>
              <a:spcBef>
                <a:spcPts val="0"/>
              </a:spcBef>
              <a:spcAft>
                <a:spcPts val="0"/>
              </a:spcAft>
              <a:buNone/>
            </a:pPr>
            <a:r>
              <a:rPr lang="en" sz="1000" i="1">
                <a:solidFill>
                  <a:srgbClr val="333333"/>
                </a:solidFill>
                <a:highlight>
                  <a:srgbClr val="FFFFFF"/>
                </a:highlight>
              </a:rPr>
              <a:t>Website:</a:t>
            </a:r>
            <a:r>
              <a:rPr lang="en" sz="1000">
                <a:solidFill>
                  <a:srgbClr val="333333"/>
                </a:solidFill>
                <a:highlight>
                  <a:srgbClr val="FFFFFF"/>
                </a:highlight>
              </a:rPr>
              <a:t> </a:t>
            </a:r>
            <a:r>
              <a:rPr lang="en" sz="1000" u="sng">
                <a:solidFill>
                  <a:srgbClr val="003366"/>
                </a:solidFill>
                <a:highlight>
                  <a:srgbClr val="FFFFFF"/>
                </a:highlight>
                <a:hlinkClick r:id="rId6"/>
              </a:rPr>
              <a:t>www.psych.ucsf.edu/lpphc.aspx?id=2370</a:t>
            </a:r>
          </a:p>
          <a:p>
            <a:pPr lvl="0" rtl="0">
              <a:lnSpc>
                <a:spcPct val="100000"/>
              </a:lnSpc>
              <a:spcBef>
                <a:spcPts val="0"/>
              </a:spcBef>
              <a:spcAft>
                <a:spcPts val="0"/>
              </a:spcAft>
              <a:buNone/>
            </a:pPr>
            <a:r>
              <a:rPr lang="en" sz="1000" i="1">
                <a:solidFill>
                  <a:srgbClr val="333333"/>
                </a:solidFill>
                <a:highlight>
                  <a:srgbClr val="FFFFFF"/>
                </a:highlight>
              </a:rPr>
              <a:t>Program(s):</a:t>
            </a:r>
            <a:r>
              <a:rPr lang="en" sz="1000">
                <a:solidFill>
                  <a:srgbClr val="333333"/>
                </a:solidFill>
                <a:highlight>
                  <a:srgbClr val="FFFFFF"/>
                </a:highlight>
              </a:rPr>
              <a:t> Outpatient</a:t>
            </a:r>
          </a:p>
          <a:p>
            <a:pPr lvl="0" rtl="0">
              <a:lnSpc>
                <a:spcPct val="100000"/>
              </a:lnSpc>
              <a:spcBef>
                <a:spcPts val="0"/>
              </a:spcBef>
              <a:spcAft>
                <a:spcPts val="0"/>
              </a:spcAft>
              <a:buNone/>
            </a:pPr>
            <a:r>
              <a:rPr lang="en" sz="1000" i="1">
                <a:solidFill>
                  <a:srgbClr val="333333"/>
                </a:solidFill>
                <a:highlight>
                  <a:srgbClr val="FFFFFF"/>
                </a:highlight>
              </a:rPr>
              <a:t>Population(s):</a:t>
            </a:r>
            <a:r>
              <a:rPr lang="en" sz="1000">
                <a:solidFill>
                  <a:srgbClr val="333333"/>
                </a:solidFill>
                <a:highlight>
                  <a:srgbClr val="FFFFFF"/>
                </a:highlight>
              </a:rPr>
              <a:t> Adolescents</a:t>
            </a:r>
          </a:p>
          <a:p>
            <a:pPr lvl="0" rtl="0">
              <a:lnSpc>
                <a:spcPct val="100000"/>
              </a:lnSpc>
              <a:spcBef>
                <a:spcPts val="600"/>
              </a:spcBef>
              <a:spcAft>
                <a:spcPts val="0"/>
              </a:spcAft>
              <a:buNone/>
            </a:pPr>
            <a:endParaRPr sz="1000" b="1">
              <a:solidFill>
                <a:srgbClr val="333333"/>
              </a:solidFill>
              <a:highlight>
                <a:srgbClr val="FFFFFF"/>
              </a:highlight>
            </a:endParaRPr>
          </a:p>
          <a:p>
            <a:pPr lvl="0" rtl="0">
              <a:lnSpc>
                <a:spcPct val="100000"/>
              </a:lnSpc>
              <a:spcBef>
                <a:spcPts val="600"/>
              </a:spcBef>
              <a:spcAft>
                <a:spcPts val="0"/>
              </a:spcAft>
              <a:buNone/>
            </a:pPr>
            <a:r>
              <a:rPr lang="en" sz="1000" b="1">
                <a:solidFill>
                  <a:srgbClr val="333333"/>
                </a:solidFill>
                <a:highlight>
                  <a:srgbClr val="FFFFFF"/>
                </a:highlight>
              </a:rPr>
              <a:t>SF Bay DBT Collaborative</a:t>
            </a:r>
          </a:p>
          <a:p>
            <a:pPr lvl="0" rtl="0">
              <a:lnSpc>
                <a:spcPct val="100000"/>
              </a:lnSpc>
              <a:spcBef>
                <a:spcPts val="0"/>
              </a:spcBef>
              <a:spcAft>
                <a:spcPts val="0"/>
              </a:spcAft>
              <a:buNone/>
            </a:pPr>
            <a:r>
              <a:rPr lang="en" sz="1000">
                <a:solidFill>
                  <a:srgbClr val="333333"/>
                </a:solidFill>
                <a:highlight>
                  <a:srgbClr val="FFFFFF"/>
                </a:highlight>
              </a:rPr>
              <a:t>San Francisco, CA</a:t>
            </a:r>
          </a:p>
          <a:p>
            <a:pPr lvl="0" rtl="0">
              <a:lnSpc>
                <a:spcPct val="100000"/>
              </a:lnSpc>
              <a:spcBef>
                <a:spcPts val="0"/>
              </a:spcBef>
              <a:spcAft>
                <a:spcPts val="0"/>
              </a:spcAft>
              <a:buNone/>
            </a:pPr>
            <a:r>
              <a:rPr lang="en" sz="1000" i="1">
                <a:solidFill>
                  <a:srgbClr val="333333"/>
                </a:solidFill>
                <a:highlight>
                  <a:srgbClr val="FFFFFF"/>
                </a:highlight>
              </a:rPr>
              <a:t>Phone:</a:t>
            </a:r>
            <a:r>
              <a:rPr lang="en" sz="1000">
                <a:solidFill>
                  <a:srgbClr val="333333"/>
                </a:solidFill>
                <a:highlight>
                  <a:srgbClr val="FFFFFF"/>
                </a:highlight>
              </a:rPr>
              <a:t> (415) 779-6450 </a:t>
            </a:r>
          </a:p>
          <a:p>
            <a:pPr lvl="0" rtl="0">
              <a:lnSpc>
                <a:spcPct val="100000"/>
              </a:lnSpc>
              <a:spcBef>
                <a:spcPts val="0"/>
              </a:spcBef>
              <a:buNone/>
            </a:pPr>
            <a:r>
              <a:rPr lang="en" sz="1000" i="1">
                <a:solidFill>
                  <a:srgbClr val="333333"/>
                </a:solidFill>
                <a:highlight>
                  <a:srgbClr val="FFFFFF"/>
                </a:highlight>
              </a:rPr>
              <a:t>Website:</a:t>
            </a:r>
            <a:r>
              <a:rPr lang="en" sz="1000">
                <a:solidFill>
                  <a:srgbClr val="333333"/>
                </a:solidFill>
                <a:highlight>
                  <a:srgbClr val="FFFFFF"/>
                </a:highlight>
              </a:rPr>
              <a:t> </a:t>
            </a:r>
            <a:r>
              <a:rPr lang="en" sz="1000" u="sng">
                <a:solidFill>
                  <a:srgbClr val="003366"/>
                </a:solidFill>
                <a:highlight>
                  <a:srgbClr val="FFFFFF"/>
                </a:highlight>
                <a:hlinkClick r:id="rId7"/>
              </a:rPr>
              <a:t>sfbaydbt.com</a:t>
            </a:r>
          </a:p>
          <a:p>
            <a:pPr lvl="0" rtl="0">
              <a:lnSpc>
                <a:spcPct val="100000"/>
              </a:lnSpc>
              <a:spcBef>
                <a:spcPts val="0"/>
              </a:spcBef>
              <a:buNone/>
            </a:pPr>
            <a:r>
              <a:rPr lang="en" sz="1000" i="1">
                <a:solidFill>
                  <a:srgbClr val="333333"/>
                </a:solidFill>
                <a:highlight>
                  <a:srgbClr val="FFFFFF"/>
                </a:highlight>
              </a:rPr>
              <a:t>Program(s):</a:t>
            </a:r>
            <a:r>
              <a:rPr lang="en" sz="1000">
                <a:solidFill>
                  <a:srgbClr val="333333"/>
                </a:solidFill>
                <a:highlight>
                  <a:srgbClr val="FFFFFF"/>
                </a:highlight>
              </a:rPr>
              <a:t> Outpatient</a:t>
            </a:r>
          </a:p>
          <a:p>
            <a:pPr lvl="0" rtl="0">
              <a:lnSpc>
                <a:spcPct val="100000"/>
              </a:lnSpc>
              <a:spcBef>
                <a:spcPts val="0"/>
              </a:spcBef>
              <a:spcAft>
                <a:spcPts val="1100"/>
              </a:spcAft>
              <a:buNone/>
            </a:pPr>
            <a:r>
              <a:rPr lang="en" sz="1000" i="1">
                <a:solidFill>
                  <a:srgbClr val="333333"/>
                </a:solidFill>
                <a:highlight>
                  <a:srgbClr val="FFFFFF"/>
                </a:highlight>
              </a:rPr>
              <a:t>Population(s):</a:t>
            </a:r>
            <a:r>
              <a:rPr lang="en" sz="1000">
                <a:solidFill>
                  <a:srgbClr val="333333"/>
                </a:solidFill>
                <a:highlight>
                  <a:srgbClr val="FFFFFF"/>
                </a:highlight>
              </a:rPr>
              <a:t> Adolescents,Adult,Eating Disorders,Substance Use Disorders</a:t>
            </a:r>
          </a:p>
          <a:p>
            <a:pPr lvl="0" rtl="0">
              <a:lnSpc>
                <a:spcPct val="115000"/>
              </a:lnSpc>
              <a:spcBef>
                <a:spcPts val="0"/>
              </a:spcBef>
              <a:buNone/>
            </a:pPr>
            <a:endParaRPr sz="1000">
              <a:solidFill>
                <a:srgbClr val="333333"/>
              </a:solidFill>
              <a:highlight>
                <a:srgbClr val="FFFFFF"/>
              </a:highlight>
            </a:endParaRPr>
          </a:p>
          <a:p>
            <a:pPr lvl="0">
              <a:spcBef>
                <a:spcPts val="0"/>
              </a:spcBef>
              <a:buNone/>
            </a:pPr>
            <a:endParaRPr sz="1000">
              <a:solidFill>
                <a:srgbClr val="333333"/>
              </a:solidFill>
              <a:highlight>
                <a:srgbClr val="FFFFFF"/>
              </a:highlight>
            </a:endParaRPr>
          </a:p>
        </p:txBody>
      </p:sp>
    </p:spTree>
  </p:cSld>
  <p:clrMapOvr>
    <a:masterClrMapping/>
  </p:clrMapOvr>
  <p:transition spd="slow">
    <p:cut/>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34"/>
        <p:cNvGrpSpPr/>
        <p:nvPr/>
      </p:nvGrpSpPr>
      <p:grpSpPr>
        <a:xfrm>
          <a:off x="0" y="0"/>
          <a:ext cx="0" cy="0"/>
          <a:chOff x="0" y="0"/>
          <a:chExt cx="0" cy="0"/>
        </a:xfrm>
      </p:grpSpPr>
      <p:sp>
        <p:nvSpPr>
          <p:cNvPr id="135" name="Shape 135"/>
          <p:cNvSpPr txBox="1">
            <a:spLocks noGrp="1"/>
          </p:cNvSpPr>
          <p:nvPr>
            <p:ph type="title"/>
          </p:nvPr>
        </p:nvSpPr>
        <p:spPr>
          <a:xfrm>
            <a:off x="311700" y="163375"/>
            <a:ext cx="8520599" cy="800999"/>
          </a:xfrm>
          <a:prstGeom prst="rect">
            <a:avLst/>
          </a:prstGeom>
        </p:spPr>
        <p:txBody>
          <a:bodyPr lIns="91425" tIns="91425" rIns="91425" bIns="91425" anchor="t" anchorCtr="0">
            <a:noAutofit/>
          </a:bodyPr>
          <a:lstStyle/>
          <a:p>
            <a:pPr lvl="0">
              <a:spcBef>
                <a:spcPts val="0"/>
              </a:spcBef>
              <a:buNone/>
            </a:pPr>
            <a:r>
              <a:rPr lang="en"/>
              <a:t>Prolonged Exposure Therapy </a:t>
            </a:r>
          </a:p>
        </p:txBody>
      </p:sp>
      <p:sp>
        <p:nvSpPr>
          <p:cNvPr id="136" name="Shape 136"/>
          <p:cNvSpPr txBox="1">
            <a:spLocks noGrp="1"/>
          </p:cNvSpPr>
          <p:nvPr>
            <p:ph type="body" idx="1"/>
          </p:nvPr>
        </p:nvSpPr>
        <p:spPr>
          <a:xfrm>
            <a:off x="311700" y="964375"/>
            <a:ext cx="8520599" cy="3340199"/>
          </a:xfrm>
          <a:prstGeom prst="rect">
            <a:avLst/>
          </a:prstGeom>
        </p:spPr>
        <p:txBody>
          <a:bodyPr lIns="91425" tIns="91425" rIns="91425" bIns="91425" anchor="t" anchorCtr="0">
            <a:noAutofit/>
          </a:bodyPr>
          <a:lstStyle/>
          <a:p>
            <a:pPr lvl="0" rtl="0">
              <a:lnSpc>
                <a:spcPct val="150000"/>
              </a:lnSpc>
              <a:spcBef>
                <a:spcPts val="0"/>
              </a:spcBef>
              <a:spcAft>
                <a:spcPts val="0"/>
              </a:spcAft>
              <a:buNone/>
            </a:pPr>
            <a:r>
              <a:rPr lang="en" sz="1400">
                <a:solidFill>
                  <a:srgbClr val="000000"/>
                </a:solidFill>
                <a:highlight>
                  <a:srgbClr val="FFFFFF"/>
                </a:highlight>
                <a:latin typeface="Cambria"/>
                <a:ea typeface="Cambria"/>
                <a:cs typeface="Cambria"/>
                <a:sym typeface="Cambria"/>
              </a:rPr>
              <a:t>PE was developed by Edna Foa, PhD, Director of the Center for the Treatment and Study of Anxiety. </a:t>
            </a:r>
          </a:p>
          <a:p>
            <a:pPr lvl="0" rtl="0">
              <a:lnSpc>
                <a:spcPct val="150000"/>
              </a:lnSpc>
              <a:spcBef>
                <a:spcPts val="0"/>
              </a:spcBef>
              <a:spcAft>
                <a:spcPts val="0"/>
              </a:spcAft>
              <a:buNone/>
            </a:pPr>
            <a:endParaRPr sz="1400">
              <a:solidFill>
                <a:srgbClr val="2E2E2E"/>
              </a:solidFill>
              <a:latin typeface="Cambria"/>
              <a:ea typeface="Cambria"/>
              <a:cs typeface="Cambria"/>
              <a:sym typeface="Cambria"/>
            </a:endParaRPr>
          </a:p>
          <a:p>
            <a:pPr lvl="0" rtl="0">
              <a:lnSpc>
                <a:spcPct val="150000"/>
              </a:lnSpc>
              <a:spcBef>
                <a:spcPts val="0"/>
              </a:spcBef>
              <a:spcAft>
                <a:spcPts val="0"/>
              </a:spcAft>
              <a:buNone/>
            </a:pPr>
            <a:r>
              <a:rPr lang="en" sz="1400">
                <a:solidFill>
                  <a:srgbClr val="2E2E2E"/>
                </a:solidFill>
                <a:latin typeface="Cambria"/>
                <a:ea typeface="Cambria"/>
                <a:cs typeface="Cambria"/>
                <a:sym typeface="Cambria"/>
              </a:rPr>
              <a:t>Who Benefits? </a:t>
            </a:r>
          </a:p>
          <a:p>
            <a:pPr marL="457200" lvl="0" indent="-317500" rtl="0">
              <a:lnSpc>
                <a:spcPct val="150000"/>
              </a:lnSpc>
              <a:spcBef>
                <a:spcPts val="0"/>
              </a:spcBef>
              <a:spcAft>
                <a:spcPts val="0"/>
              </a:spcAft>
              <a:buClr>
                <a:srgbClr val="2E2E2E"/>
              </a:buClr>
              <a:buSzPct val="100000"/>
              <a:buFont typeface="Cambria"/>
            </a:pPr>
            <a:r>
              <a:rPr lang="en" sz="1400">
                <a:solidFill>
                  <a:srgbClr val="2E2E2E"/>
                </a:solidFill>
                <a:latin typeface="Cambria"/>
                <a:ea typeface="Cambria"/>
                <a:cs typeface="Cambria"/>
                <a:sym typeface="Cambria"/>
              </a:rPr>
              <a:t>Initially used for veterans returning from war with significant PTSD</a:t>
            </a:r>
          </a:p>
          <a:p>
            <a:pPr marL="457200" lvl="0" indent="-317500" rtl="0">
              <a:lnSpc>
                <a:spcPct val="150000"/>
              </a:lnSpc>
              <a:spcBef>
                <a:spcPts val="0"/>
              </a:spcBef>
              <a:spcAft>
                <a:spcPts val="0"/>
              </a:spcAft>
              <a:buClr>
                <a:srgbClr val="2E2E2E"/>
              </a:buClr>
              <a:buSzPct val="100000"/>
              <a:buFont typeface="Cambria"/>
            </a:pPr>
            <a:r>
              <a:rPr lang="en" sz="1400">
                <a:solidFill>
                  <a:srgbClr val="2E2E2E"/>
                </a:solidFill>
                <a:latin typeface="Cambria"/>
                <a:ea typeface="Cambria"/>
                <a:cs typeface="Cambria"/>
                <a:sym typeface="Cambria"/>
              </a:rPr>
              <a:t>Has also been used in specific phobias, PTSD in non-veterans,  and anxiety </a:t>
            </a:r>
          </a:p>
          <a:p>
            <a:pPr lvl="0">
              <a:spcBef>
                <a:spcPts val="0"/>
              </a:spcBef>
              <a:buNone/>
            </a:pPr>
            <a:endParaRPr sz="1400">
              <a:latin typeface="Cambria"/>
              <a:ea typeface="Cambria"/>
              <a:cs typeface="Cambria"/>
              <a:sym typeface="Cambria"/>
            </a:endParaRPr>
          </a:p>
        </p:txBody>
      </p:sp>
    </p:spTree>
  </p:cSld>
  <p:clrMapOvr>
    <a:masterClrMapping/>
  </p:clrMapOvr>
  <p:transition spd="slow">
    <p:cut/>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40"/>
        <p:cNvGrpSpPr/>
        <p:nvPr/>
      </p:nvGrpSpPr>
      <p:grpSpPr>
        <a:xfrm>
          <a:off x="0" y="0"/>
          <a:ext cx="0" cy="0"/>
          <a:chOff x="0" y="0"/>
          <a:chExt cx="0" cy="0"/>
        </a:xfrm>
      </p:grpSpPr>
      <p:sp>
        <p:nvSpPr>
          <p:cNvPr id="141" name="Shape 141"/>
          <p:cNvSpPr txBox="1">
            <a:spLocks noGrp="1"/>
          </p:cNvSpPr>
          <p:nvPr>
            <p:ph type="body" idx="1"/>
          </p:nvPr>
        </p:nvSpPr>
        <p:spPr>
          <a:xfrm>
            <a:off x="311700" y="846725"/>
            <a:ext cx="8520599" cy="3340199"/>
          </a:xfrm>
          <a:prstGeom prst="rect">
            <a:avLst/>
          </a:prstGeom>
        </p:spPr>
        <p:txBody>
          <a:bodyPr lIns="91425" tIns="91425" rIns="91425" bIns="91425" anchor="t" anchorCtr="0">
            <a:noAutofit/>
          </a:bodyPr>
          <a:lstStyle/>
          <a:p>
            <a:pPr marL="838200" lvl="0" indent="-317500" rtl="0">
              <a:lnSpc>
                <a:spcPct val="142857"/>
              </a:lnSpc>
              <a:spcBef>
                <a:spcPts val="0"/>
              </a:spcBef>
              <a:spcAft>
                <a:spcPts val="0"/>
              </a:spcAft>
              <a:buClr>
                <a:srgbClr val="2E2E2E"/>
              </a:buClr>
              <a:buSzPct val="100000"/>
              <a:buFont typeface="Cambria"/>
            </a:pPr>
            <a:r>
              <a:rPr lang="en" sz="1400" b="1">
                <a:solidFill>
                  <a:srgbClr val="2E2E2E"/>
                </a:solidFill>
                <a:latin typeface="Cambria"/>
                <a:ea typeface="Cambria"/>
                <a:cs typeface="Cambria"/>
                <a:sym typeface="Cambria"/>
              </a:rPr>
              <a:t>In vivo exposure:</a:t>
            </a:r>
            <a:r>
              <a:rPr lang="en" sz="1400">
                <a:solidFill>
                  <a:srgbClr val="2E2E2E"/>
                </a:solidFill>
                <a:latin typeface="Cambria"/>
                <a:ea typeface="Cambria"/>
                <a:cs typeface="Cambria"/>
                <a:sym typeface="Cambria"/>
              </a:rPr>
              <a:t> Directly facing a feared object, situation, or activity in real life. For example, someone with a fear of snakes might be instructed to handle a snake, or someone with social anxiety might be instructed to give a speech in front of an audience. </a:t>
            </a:r>
          </a:p>
          <a:p>
            <a:pPr marL="838200" lvl="0" indent="-317500" rtl="0">
              <a:lnSpc>
                <a:spcPct val="142857"/>
              </a:lnSpc>
              <a:spcBef>
                <a:spcPts val="0"/>
              </a:spcBef>
              <a:spcAft>
                <a:spcPts val="0"/>
              </a:spcAft>
              <a:buClr>
                <a:srgbClr val="2E2E2E"/>
              </a:buClr>
              <a:buSzPct val="100000"/>
              <a:buFont typeface="Cambria"/>
            </a:pPr>
            <a:r>
              <a:rPr lang="en" sz="1400" b="1">
                <a:solidFill>
                  <a:srgbClr val="2E2E2E"/>
                </a:solidFill>
                <a:latin typeface="Cambria"/>
                <a:ea typeface="Cambria"/>
                <a:cs typeface="Cambria"/>
                <a:sym typeface="Cambria"/>
              </a:rPr>
              <a:t>Imaginal exposure: </a:t>
            </a:r>
            <a:r>
              <a:rPr lang="en" sz="1400">
                <a:solidFill>
                  <a:srgbClr val="2E2E2E"/>
                </a:solidFill>
                <a:latin typeface="Cambria"/>
                <a:ea typeface="Cambria"/>
                <a:cs typeface="Cambria"/>
                <a:sym typeface="Cambria"/>
              </a:rPr>
              <a:t>Vividly imagining the feared object, situation, or activity. For example, someone with Posttraumatic Stress Disorder might be asked to recall and describe his or her traumatic experience in order to reduce feelings of fear. </a:t>
            </a:r>
          </a:p>
          <a:p>
            <a:pPr marL="838200" lvl="0" indent="-317500" rtl="0">
              <a:lnSpc>
                <a:spcPct val="142857"/>
              </a:lnSpc>
              <a:spcBef>
                <a:spcPts val="0"/>
              </a:spcBef>
              <a:spcAft>
                <a:spcPts val="0"/>
              </a:spcAft>
              <a:buClr>
                <a:srgbClr val="2E2E2E"/>
              </a:buClr>
              <a:buSzPct val="100000"/>
              <a:buFont typeface="Cambria"/>
            </a:pPr>
            <a:r>
              <a:rPr lang="en" sz="1400" b="1">
                <a:solidFill>
                  <a:srgbClr val="2E2E2E"/>
                </a:solidFill>
                <a:latin typeface="Cambria"/>
                <a:ea typeface="Cambria"/>
                <a:cs typeface="Cambria"/>
                <a:sym typeface="Cambria"/>
              </a:rPr>
              <a:t>Virtual reality exposure: </a:t>
            </a:r>
            <a:r>
              <a:rPr lang="en" sz="1400">
                <a:solidFill>
                  <a:srgbClr val="2E2E2E"/>
                </a:solidFill>
                <a:latin typeface="Cambria"/>
                <a:ea typeface="Cambria"/>
                <a:cs typeface="Cambria"/>
                <a:sym typeface="Cambria"/>
              </a:rPr>
              <a:t>In some cases, virtual reality technology can be used when in vivo exposure is not practical. For example, someone with a fear of flying might take a virtual flight in the psychologist's office, using equipment that provides the sights, sounds, and smells of an airplane. </a:t>
            </a:r>
          </a:p>
          <a:p>
            <a:pPr marL="838200" lvl="0" indent="-317500">
              <a:lnSpc>
                <a:spcPct val="142857"/>
              </a:lnSpc>
              <a:spcBef>
                <a:spcPts val="0"/>
              </a:spcBef>
              <a:spcAft>
                <a:spcPts val="0"/>
              </a:spcAft>
              <a:buClr>
                <a:srgbClr val="2E2E2E"/>
              </a:buClr>
              <a:buSzPct val="100000"/>
              <a:buFont typeface="Cambria"/>
            </a:pPr>
            <a:r>
              <a:rPr lang="en" sz="1400" b="1">
                <a:solidFill>
                  <a:srgbClr val="2E2E2E"/>
                </a:solidFill>
                <a:latin typeface="Cambria"/>
                <a:ea typeface="Cambria"/>
                <a:cs typeface="Cambria"/>
                <a:sym typeface="Cambria"/>
              </a:rPr>
              <a:t>Interoceptive exposure: </a:t>
            </a:r>
            <a:r>
              <a:rPr lang="en" sz="1400">
                <a:solidFill>
                  <a:srgbClr val="2E2E2E"/>
                </a:solidFill>
                <a:latin typeface="Cambria"/>
                <a:ea typeface="Cambria"/>
                <a:cs typeface="Cambria"/>
                <a:sym typeface="Cambria"/>
              </a:rPr>
              <a:t>Deliberately bringing on physical sensations that are harmless, yet feared. For example, someone with Panic Disorder might be instructed to run in place in order to make his or her heart speed up, and therefore learn that this sensation is not dangerous.</a:t>
            </a:r>
          </a:p>
        </p:txBody>
      </p:sp>
      <p:sp>
        <p:nvSpPr>
          <p:cNvPr id="142" name="Shape 142"/>
          <p:cNvSpPr txBox="1"/>
          <p:nvPr/>
        </p:nvSpPr>
        <p:spPr>
          <a:xfrm>
            <a:off x="211275" y="228325"/>
            <a:ext cx="4888800" cy="570299"/>
          </a:xfrm>
          <a:prstGeom prst="rect">
            <a:avLst/>
          </a:prstGeom>
          <a:noFill/>
          <a:ln>
            <a:noFill/>
          </a:ln>
        </p:spPr>
        <p:txBody>
          <a:bodyPr lIns="91425" tIns="91425" rIns="91425" bIns="91425" anchor="t" anchorCtr="0">
            <a:noAutofit/>
          </a:bodyPr>
          <a:lstStyle/>
          <a:p>
            <a:pPr lvl="0">
              <a:spcBef>
                <a:spcPts val="0"/>
              </a:spcBef>
              <a:buNone/>
            </a:pPr>
            <a:r>
              <a:rPr lang="en" sz="1800">
                <a:latin typeface="Cambria"/>
                <a:ea typeface="Cambria"/>
                <a:cs typeface="Cambria"/>
                <a:sym typeface="Cambria"/>
              </a:rPr>
              <a:t>From the APA definition of Exposure Therapy: </a:t>
            </a:r>
          </a:p>
        </p:txBody>
      </p:sp>
    </p:spTree>
  </p:cSld>
  <p:clrMapOvr>
    <a:masterClrMapping/>
  </p:clrMapOvr>
  <p:transition spd="slow">
    <p:cut/>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46"/>
        <p:cNvGrpSpPr/>
        <p:nvPr/>
      </p:nvGrpSpPr>
      <p:grpSpPr>
        <a:xfrm>
          <a:off x="0" y="0"/>
          <a:ext cx="0" cy="0"/>
          <a:chOff x="0" y="0"/>
          <a:chExt cx="0" cy="0"/>
        </a:xfrm>
      </p:grpSpPr>
      <p:pic>
        <p:nvPicPr>
          <p:cNvPr id="147" name="Shape 147"/>
          <p:cNvPicPr preferRelativeResize="0"/>
          <p:nvPr/>
        </p:nvPicPr>
        <p:blipFill>
          <a:blip r:embed="rId3">
            <a:alphaModFix/>
          </a:blip>
          <a:stretch>
            <a:fillRect/>
          </a:stretch>
        </p:blipFill>
        <p:spPr>
          <a:xfrm>
            <a:off x="5094900" y="814004"/>
            <a:ext cx="3807374" cy="3515474"/>
          </a:xfrm>
          <a:prstGeom prst="rect">
            <a:avLst/>
          </a:prstGeom>
          <a:noFill/>
          <a:ln>
            <a:noFill/>
          </a:ln>
        </p:spPr>
      </p:pic>
      <p:sp>
        <p:nvSpPr>
          <p:cNvPr id="148" name="Shape 148"/>
          <p:cNvSpPr txBox="1">
            <a:spLocks noGrp="1"/>
          </p:cNvSpPr>
          <p:nvPr>
            <p:ph type="body" idx="1"/>
          </p:nvPr>
        </p:nvSpPr>
        <p:spPr>
          <a:xfrm>
            <a:off x="220800" y="140075"/>
            <a:ext cx="4967399" cy="4748100"/>
          </a:xfrm>
          <a:prstGeom prst="rect">
            <a:avLst/>
          </a:prstGeom>
        </p:spPr>
        <p:txBody>
          <a:bodyPr lIns="91425" tIns="91425" rIns="91425" bIns="91425" anchor="t" anchorCtr="0">
            <a:noAutofit/>
          </a:bodyPr>
          <a:lstStyle/>
          <a:p>
            <a:pPr lvl="0" rtl="0">
              <a:lnSpc>
                <a:spcPct val="134998"/>
              </a:lnSpc>
              <a:spcBef>
                <a:spcPts val="0"/>
              </a:spcBef>
              <a:spcAft>
                <a:spcPts val="600"/>
              </a:spcAft>
              <a:buNone/>
            </a:pPr>
            <a:r>
              <a:rPr lang="en" sz="1200">
                <a:solidFill>
                  <a:srgbClr val="000000"/>
                </a:solidFill>
                <a:highlight>
                  <a:srgbClr val="FFFFFF"/>
                </a:highlight>
                <a:latin typeface="Cambria"/>
                <a:ea typeface="Cambria"/>
                <a:cs typeface="Cambria"/>
                <a:sym typeface="Cambria"/>
              </a:rPr>
              <a:t>1931 veterans treated by 804 clinicians participating in the Department of Veterans Affairs (VA) PE Training Program. </a:t>
            </a:r>
          </a:p>
          <a:p>
            <a:pPr marL="457200" lvl="0" indent="-304800" rtl="0">
              <a:lnSpc>
                <a:spcPct val="134998"/>
              </a:lnSpc>
              <a:spcBef>
                <a:spcPts val="0"/>
              </a:spcBef>
              <a:spcAft>
                <a:spcPts val="600"/>
              </a:spcAft>
              <a:buClr>
                <a:srgbClr val="000000"/>
              </a:buClr>
              <a:buSzPct val="100000"/>
              <a:buFont typeface="Cambria"/>
            </a:pPr>
            <a:r>
              <a:rPr lang="en" sz="1200">
                <a:solidFill>
                  <a:srgbClr val="000000"/>
                </a:solidFill>
                <a:highlight>
                  <a:srgbClr val="FFFFFF"/>
                </a:highlight>
                <a:latin typeface="Cambria"/>
                <a:ea typeface="Cambria"/>
                <a:cs typeface="Cambria"/>
                <a:sym typeface="Cambria"/>
              </a:rPr>
              <a:t>After completing a 4-day experiential PE training workshop, clinicians implemented PE (while receiving consultation) with a minimum of 2 veteran patients who had a primary diagnosis of PTSD.</a:t>
            </a:r>
          </a:p>
          <a:p>
            <a:pPr marL="457200" lvl="0" indent="-304800" rtl="0">
              <a:lnSpc>
                <a:spcPct val="134998"/>
              </a:lnSpc>
              <a:spcBef>
                <a:spcPts val="0"/>
              </a:spcBef>
              <a:spcAft>
                <a:spcPts val="600"/>
              </a:spcAft>
              <a:buClr>
                <a:srgbClr val="000000"/>
              </a:buClr>
              <a:buSzPct val="100000"/>
              <a:buFont typeface="Cambria"/>
            </a:pPr>
            <a:r>
              <a:rPr lang="en" sz="1200">
                <a:solidFill>
                  <a:srgbClr val="000000"/>
                </a:solidFill>
                <a:highlight>
                  <a:srgbClr val="FFFFFF"/>
                </a:highlight>
                <a:latin typeface="Cambria"/>
                <a:ea typeface="Cambria"/>
                <a:cs typeface="Cambria"/>
                <a:sym typeface="Cambria"/>
              </a:rPr>
              <a:t>This evaluation included 1931 veterans treated by 804 clinicians participating in the Department of Veterans Affairs (VA) PE Training Program.</a:t>
            </a:r>
          </a:p>
          <a:p>
            <a:pPr marL="457200" lvl="0" indent="-304800" rtl="0">
              <a:lnSpc>
                <a:spcPct val="134998"/>
              </a:lnSpc>
              <a:spcBef>
                <a:spcPts val="0"/>
              </a:spcBef>
              <a:spcAft>
                <a:spcPts val="600"/>
              </a:spcAft>
              <a:buClr>
                <a:srgbClr val="000000"/>
              </a:buClr>
              <a:buSzPct val="100000"/>
              <a:buFont typeface="Cambria"/>
            </a:pPr>
            <a:r>
              <a:rPr lang="en" sz="1200">
                <a:solidFill>
                  <a:srgbClr val="000000"/>
                </a:solidFill>
                <a:highlight>
                  <a:srgbClr val="FFFFFF"/>
                </a:highlight>
                <a:latin typeface="Cambria"/>
                <a:ea typeface="Cambria"/>
                <a:cs typeface="Cambria"/>
                <a:sym typeface="Cambria"/>
              </a:rPr>
              <a:t>PE is effective in reducing symptoms of both PTSD (pre-post d = 0.87) and depression (pre-post d = 0.66)</a:t>
            </a:r>
          </a:p>
          <a:p>
            <a:pPr lvl="0" rtl="0">
              <a:lnSpc>
                <a:spcPct val="134998"/>
              </a:lnSpc>
              <a:spcBef>
                <a:spcPts val="0"/>
              </a:spcBef>
              <a:spcAft>
                <a:spcPts val="600"/>
              </a:spcAft>
              <a:buNone/>
            </a:pPr>
            <a:endParaRPr sz="1000">
              <a:solidFill>
                <a:srgbClr val="000000"/>
              </a:solidFill>
              <a:highlight>
                <a:srgbClr val="FFFFFF"/>
              </a:highlight>
              <a:latin typeface="Cambria"/>
              <a:ea typeface="Cambria"/>
              <a:cs typeface="Cambria"/>
              <a:sym typeface="Cambria"/>
            </a:endParaRPr>
          </a:p>
          <a:p>
            <a:pPr lvl="0" rtl="0">
              <a:spcBef>
                <a:spcPts val="0"/>
              </a:spcBef>
              <a:spcAft>
                <a:spcPts val="0"/>
              </a:spcAft>
              <a:buNone/>
            </a:pPr>
            <a:r>
              <a:rPr lang="en">
                <a:solidFill>
                  <a:srgbClr val="000000"/>
                </a:solidFill>
                <a:latin typeface="Cambria"/>
                <a:ea typeface="Cambria"/>
                <a:cs typeface="Cambria"/>
                <a:sym typeface="Cambria"/>
              </a:rPr>
              <a:t>Ways that PE Helps</a:t>
            </a:r>
          </a:p>
          <a:p>
            <a:pPr marL="457200" lvl="0" indent="-317500" rtl="0">
              <a:spcBef>
                <a:spcPts val="0"/>
              </a:spcBef>
              <a:spcAft>
                <a:spcPts val="0"/>
              </a:spcAft>
              <a:buClr>
                <a:srgbClr val="000000"/>
              </a:buClr>
              <a:buSzPct val="100000"/>
              <a:buFont typeface="Cambria"/>
            </a:pPr>
            <a:r>
              <a:rPr lang="en" sz="1400">
                <a:solidFill>
                  <a:srgbClr val="000000"/>
                </a:solidFill>
                <a:latin typeface="Cambria"/>
                <a:ea typeface="Cambria"/>
                <a:cs typeface="Cambria"/>
                <a:sym typeface="Cambria"/>
              </a:rPr>
              <a:t>Habituation</a:t>
            </a:r>
          </a:p>
          <a:p>
            <a:pPr marL="457200" lvl="0" indent="-317500" rtl="0">
              <a:spcBef>
                <a:spcPts val="0"/>
              </a:spcBef>
              <a:spcAft>
                <a:spcPts val="0"/>
              </a:spcAft>
              <a:buClr>
                <a:srgbClr val="000000"/>
              </a:buClr>
              <a:buSzPct val="100000"/>
              <a:buFont typeface="Cambria"/>
            </a:pPr>
            <a:r>
              <a:rPr lang="en" sz="1400">
                <a:solidFill>
                  <a:srgbClr val="000000"/>
                </a:solidFill>
                <a:latin typeface="Cambria"/>
                <a:ea typeface="Cambria"/>
                <a:cs typeface="Cambria"/>
                <a:sym typeface="Cambria"/>
              </a:rPr>
              <a:t>Extinction</a:t>
            </a:r>
          </a:p>
          <a:p>
            <a:pPr marL="457200" lvl="0" indent="-317500" rtl="0">
              <a:spcBef>
                <a:spcPts val="0"/>
              </a:spcBef>
              <a:spcAft>
                <a:spcPts val="0"/>
              </a:spcAft>
              <a:buClr>
                <a:srgbClr val="000000"/>
              </a:buClr>
              <a:buSzPct val="100000"/>
              <a:buFont typeface="Cambria"/>
            </a:pPr>
            <a:r>
              <a:rPr lang="en" sz="1400">
                <a:solidFill>
                  <a:srgbClr val="000000"/>
                </a:solidFill>
                <a:latin typeface="Cambria"/>
                <a:ea typeface="Cambria"/>
                <a:cs typeface="Cambria"/>
                <a:sym typeface="Cambria"/>
              </a:rPr>
              <a:t>Self-efficacy</a:t>
            </a:r>
          </a:p>
          <a:p>
            <a:pPr marL="457200" lvl="0" indent="-317500" rtl="0">
              <a:spcBef>
                <a:spcPts val="0"/>
              </a:spcBef>
              <a:spcAft>
                <a:spcPts val="0"/>
              </a:spcAft>
              <a:buClr>
                <a:srgbClr val="000000"/>
              </a:buClr>
              <a:buSzPct val="100000"/>
              <a:buFont typeface="Cambria"/>
            </a:pPr>
            <a:r>
              <a:rPr lang="en" sz="1400">
                <a:solidFill>
                  <a:srgbClr val="000000"/>
                </a:solidFill>
                <a:latin typeface="Cambria"/>
                <a:ea typeface="Cambria"/>
                <a:cs typeface="Cambria"/>
                <a:sym typeface="Cambria"/>
              </a:rPr>
              <a:t>Emotional processing</a:t>
            </a:r>
          </a:p>
          <a:p>
            <a:pPr lvl="0">
              <a:spcBef>
                <a:spcPts val="0"/>
              </a:spcBef>
              <a:spcAft>
                <a:spcPts val="0"/>
              </a:spcAft>
              <a:buNone/>
            </a:pPr>
            <a:endParaRPr sz="1200">
              <a:solidFill>
                <a:srgbClr val="000000"/>
              </a:solidFill>
              <a:latin typeface="Cambria"/>
              <a:ea typeface="Cambria"/>
              <a:cs typeface="Cambria"/>
              <a:sym typeface="Cambria"/>
            </a:endParaRPr>
          </a:p>
        </p:txBody>
      </p:sp>
    </p:spTree>
  </p:cSld>
  <p:clrMapOvr>
    <a:masterClrMapping/>
  </p:clrMapOvr>
  <p:transition spd="slow">
    <p:cut/>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52"/>
        <p:cNvGrpSpPr/>
        <p:nvPr/>
      </p:nvGrpSpPr>
      <p:grpSpPr>
        <a:xfrm>
          <a:off x="0" y="0"/>
          <a:ext cx="0" cy="0"/>
          <a:chOff x="0" y="0"/>
          <a:chExt cx="0" cy="0"/>
        </a:xfrm>
      </p:grpSpPr>
      <p:sp>
        <p:nvSpPr>
          <p:cNvPr id="153" name="Shape 153"/>
          <p:cNvSpPr txBox="1">
            <a:spLocks noGrp="1"/>
          </p:cNvSpPr>
          <p:nvPr>
            <p:ph type="title"/>
          </p:nvPr>
        </p:nvSpPr>
        <p:spPr>
          <a:xfrm>
            <a:off x="311700" y="292850"/>
            <a:ext cx="8520599" cy="800999"/>
          </a:xfrm>
          <a:prstGeom prst="rect">
            <a:avLst/>
          </a:prstGeom>
        </p:spPr>
        <p:txBody>
          <a:bodyPr lIns="91425" tIns="91425" rIns="91425" bIns="91425" anchor="t" anchorCtr="0">
            <a:noAutofit/>
          </a:bodyPr>
          <a:lstStyle/>
          <a:p>
            <a:pPr lvl="0">
              <a:spcBef>
                <a:spcPts val="0"/>
              </a:spcBef>
              <a:buNone/>
            </a:pPr>
            <a:r>
              <a:rPr lang="en"/>
              <a:t>Group Therapy </a:t>
            </a:r>
          </a:p>
        </p:txBody>
      </p:sp>
      <p:sp>
        <p:nvSpPr>
          <p:cNvPr id="154" name="Shape 154"/>
          <p:cNvSpPr txBox="1">
            <a:spLocks noGrp="1"/>
          </p:cNvSpPr>
          <p:nvPr>
            <p:ph type="body" idx="1"/>
          </p:nvPr>
        </p:nvSpPr>
        <p:spPr>
          <a:xfrm>
            <a:off x="311700" y="1228675"/>
            <a:ext cx="8520599" cy="3340199"/>
          </a:xfrm>
          <a:prstGeom prst="rect">
            <a:avLst/>
          </a:prstGeom>
        </p:spPr>
        <p:txBody>
          <a:bodyPr lIns="91425" tIns="91425" rIns="91425" bIns="91425" anchor="t" anchorCtr="0">
            <a:noAutofit/>
          </a:bodyPr>
          <a:lstStyle/>
          <a:p>
            <a:pPr lvl="0" rtl="0">
              <a:spcBef>
                <a:spcPts val="0"/>
              </a:spcBef>
              <a:buNone/>
            </a:pPr>
            <a:r>
              <a:rPr lang="en">
                <a:solidFill>
                  <a:srgbClr val="000000"/>
                </a:solidFill>
                <a:latin typeface="Cambria"/>
                <a:ea typeface="Cambria"/>
                <a:cs typeface="Cambria"/>
                <a:sym typeface="Cambria"/>
              </a:rPr>
              <a:t>Different types of group therapy</a:t>
            </a:r>
          </a:p>
          <a:p>
            <a:pPr marL="457200" lvl="0" indent="-228600" rtl="0">
              <a:spcBef>
                <a:spcPts val="0"/>
              </a:spcBef>
              <a:buClr>
                <a:srgbClr val="000000"/>
              </a:buClr>
              <a:buFont typeface="Cambria"/>
            </a:pPr>
            <a:r>
              <a:rPr lang="en">
                <a:solidFill>
                  <a:srgbClr val="000000"/>
                </a:solidFill>
                <a:latin typeface="Cambria"/>
                <a:ea typeface="Cambria"/>
                <a:cs typeface="Cambria"/>
                <a:sym typeface="Cambria"/>
              </a:rPr>
              <a:t>CBT/DBT can be done in group form </a:t>
            </a:r>
          </a:p>
          <a:p>
            <a:pPr marL="457200" lvl="0" indent="-228600" rtl="0">
              <a:spcBef>
                <a:spcPts val="0"/>
              </a:spcBef>
              <a:buClr>
                <a:srgbClr val="000000"/>
              </a:buClr>
              <a:buFont typeface="Cambria"/>
            </a:pPr>
            <a:r>
              <a:rPr lang="en">
                <a:solidFill>
                  <a:srgbClr val="000000"/>
                </a:solidFill>
                <a:latin typeface="Cambria"/>
                <a:ea typeface="Cambria"/>
                <a:cs typeface="Cambria"/>
                <a:sym typeface="Cambria"/>
              </a:rPr>
              <a:t>Group visits/therapy for medical conditions</a:t>
            </a:r>
          </a:p>
          <a:p>
            <a:pPr marL="914400" lvl="1" indent="-228600" rtl="0">
              <a:spcBef>
                <a:spcPts val="0"/>
              </a:spcBef>
              <a:buClr>
                <a:srgbClr val="000000"/>
              </a:buClr>
              <a:buFont typeface="Cambria"/>
            </a:pPr>
            <a:r>
              <a:rPr lang="en">
                <a:solidFill>
                  <a:srgbClr val="000000"/>
                </a:solidFill>
                <a:latin typeface="Cambria"/>
                <a:ea typeface="Cambria"/>
                <a:cs typeface="Cambria"/>
                <a:sym typeface="Cambria"/>
              </a:rPr>
              <a:t>Prenatal, Diabetes, Chronic Pain </a:t>
            </a:r>
          </a:p>
          <a:p>
            <a:pPr marL="457200" lvl="0" indent="-228600" rtl="0">
              <a:spcBef>
                <a:spcPts val="0"/>
              </a:spcBef>
              <a:buClr>
                <a:srgbClr val="000000"/>
              </a:buClr>
              <a:buFont typeface="Cambria"/>
            </a:pPr>
            <a:r>
              <a:rPr lang="en">
                <a:solidFill>
                  <a:srgbClr val="000000"/>
                </a:solidFill>
                <a:latin typeface="Cambria"/>
                <a:ea typeface="Cambria"/>
                <a:cs typeface="Cambria"/>
                <a:sym typeface="Cambria"/>
              </a:rPr>
              <a:t>Groups for different psychiatric disorders</a:t>
            </a:r>
          </a:p>
          <a:p>
            <a:pPr marL="914400" lvl="1" indent="-228600" rtl="0">
              <a:spcBef>
                <a:spcPts val="0"/>
              </a:spcBef>
              <a:buClr>
                <a:srgbClr val="000000"/>
              </a:buClr>
              <a:buFont typeface="Cambria"/>
            </a:pPr>
            <a:r>
              <a:rPr lang="en">
                <a:solidFill>
                  <a:srgbClr val="000000"/>
                </a:solidFill>
                <a:latin typeface="Cambria"/>
                <a:ea typeface="Cambria"/>
                <a:cs typeface="Cambria"/>
                <a:sym typeface="Cambria"/>
              </a:rPr>
              <a:t>Depression/Substance Abuse/Grief </a:t>
            </a:r>
          </a:p>
          <a:p>
            <a:pPr marL="457200" lvl="0" indent="0">
              <a:spcBef>
                <a:spcPts val="0"/>
              </a:spcBef>
              <a:buNone/>
            </a:pPr>
            <a:endParaRPr>
              <a:solidFill>
                <a:srgbClr val="000000"/>
              </a:solidFill>
              <a:latin typeface="Cambria"/>
              <a:ea typeface="Cambria"/>
              <a:cs typeface="Cambria"/>
              <a:sym typeface="Cambria"/>
            </a:endParaRPr>
          </a:p>
        </p:txBody>
      </p:sp>
    </p:spTree>
  </p:cSld>
  <p:clrMapOvr>
    <a:masterClrMapping/>
  </p:clrMapOvr>
  <p:transition spd="slow">
    <p:cut/>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58"/>
        <p:cNvGrpSpPr/>
        <p:nvPr/>
      </p:nvGrpSpPr>
      <p:grpSpPr>
        <a:xfrm>
          <a:off x="0" y="0"/>
          <a:ext cx="0" cy="0"/>
          <a:chOff x="0" y="0"/>
          <a:chExt cx="0" cy="0"/>
        </a:xfrm>
      </p:grpSpPr>
      <p:sp>
        <p:nvSpPr>
          <p:cNvPr id="159" name="Shape 159"/>
          <p:cNvSpPr txBox="1">
            <a:spLocks noGrp="1"/>
          </p:cNvSpPr>
          <p:nvPr>
            <p:ph type="title"/>
          </p:nvPr>
        </p:nvSpPr>
        <p:spPr>
          <a:xfrm>
            <a:off x="311700" y="292850"/>
            <a:ext cx="8520599" cy="800999"/>
          </a:xfrm>
          <a:prstGeom prst="rect">
            <a:avLst/>
          </a:prstGeom>
        </p:spPr>
        <p:txBody>
          <a:bodyPr lIns="91425" tIns="91425" rIns="91425" bIns="91425" anchor="t" anchorCtr="0">
            <a:noAutofit/>
          </a:bodyPr>
          <a:lstStyle/>
          <a:p>
            <a:pPr lvl="0">
              <a:spcBef>
                <a:spcPts val="0"/>
              </a:spcBef>
              <a:buNone/>
            </a:pPr>
            <a:r>
              <a:rPr lang="en"/>
              <a:t>Group therapy and Medical Comorbidities</a:t>
            </a:r>
          </a:p>
        </p:txBody>
      </p:sp>
      <p:sp>
        <p:nvSpPr>
          <p:cNvPr id="160" name="Shape 160"/>
          <p:cNvSpPr txBox="1">
            <a:spLocks noGrp="1"/>
          </p:cNvSpPr>
          <p:nvPr>
            <p:ph type="body" idx="1"/>
          </p:nvPr>
        </p:nvSpPr>
        <p:spPr>
          <a:xfrm>
            <a:off x="311700" y="1228675"/>
            <a:ext cx="8520599" cy="3340199"/>
          </a:xfrm>
          <a:prstGeom prst="rect">
            <a:avLst/>
          </a:prstGeom>
        </p:spPr>
        <p:txBody>
          <a:bodyPr lIns="91425" tIns="91425" rIns="91425" bIns="91425" anchor="t" anchorCtr="0">
            <a:noAutofit/>
          </a:bodyPr>
          <a:lstStyle/>
          <a:p>
            <a:pPr lvl="0" rtl="0">
              <a:lnSpc>
                <a:spcPct val="100000"/>
              </a:lnSpc>
              <a:spcBef>
                <a:spcPts val="1100"/>
              </a:spcBef>
              <a:spcAft>
                <a:spcPts val="0"/>
              </a:spcAft>
              <a:buNone/>
            </a:pPr>
            <a:r>
              <a:rPr lang="en" sz="1400" b="1">
                <a:solidFill>
                  <a:srgbClr val="000000"/>
                </a:solidFill>
                <a:highlight>
                  <a:srgbClr val="FFFFFF"/>
                </a:highlight>
                <a:latin typeface="Cambria"/>
                <a:ea typeface="Cambria"/>
                <a:cs typeface="Cambria"/>
                <a:sym typeface="Cambria"/>
              </a:rPr>
              <a:t>The efficacy of a multidisciplinary group program for patients with refractory chronic pain.</a:t>
            </a:r>
          </a:p>
          <a:p>
            <a:pPr lvl="0" rtl="0">
              <a:lnSpc>
                <a:spcPct val="100000"/>
              </a:lnSpc>
              <a:spcBef>
                <a:spcPts val="0"/>
              </a:spcBef>
              <a:spcAft>
                <a:spcPts val="0"/>
              </a:spcAft>
              <a:buNone/>
            </a:pPr>
            <a:r>
              <a:rPr lang="en" sz="1200">
                <a:solidFill>
                  <a:srgbClr val="000000"/>
                </a:solidFill>
                <a:highlight>
                  <a:srgbClr val="FFFFFF"/>
                </a:highlight>
                <a:latin typeface="Cambria"/>
                <a:ea typeface="Cambria"/>
                <a:cs typeface="Cambria"/>
                <a:sym typeface="Cambria"/>
              </a:rPr>
              <a:t>46 patients with medication refractory chronic pain were started on a 9 week behavioral therapy + exercises group for pain. </a:t>
            </a:r>
          </a:p>
          <a:p>
            <a:pPr marL="457200" lvl="0" indent="-304800" rtl="0">
              <a:lnSpc>
                <a:spcPct val="100000"/>
              </a:lnSpc>
              <a:spcBef>
                <a:spcPts val="0"/>
              </a:spcBef>
              <a:spcAft>
                <a:spcPts val="0"/>
              </a:spcAft>
              <a:buClr>
                <a:srgbClr val="000000"/>
              </a:buClr>
              <a:buSzPct val="100000"/>
              <a:buFont typeface="Cambria"/>
            </a:pPr>
            <a:r>
              <a:rPr lang="en" sz="1200">
                <a:solidFill>
                  <a:srgbClr val="000000"/>
                </a:solidFill>
                <a:highlight>
                  <a:srgbClr val="FFFFFF"/>
                </a:highlight>
                <a:latin typeface="Cambria"/>
                <a:ea typeface="Cambria"/>
                <a:cs typeface="Cambria"/>
                <a:sym typeface="Cambria"/>
              </a:rPr>
              <a:t>A number of measures (eg, pain intensity, disability, catastrophizing thoughts) showed significant improvements after intervention (P&lt;0.002 after Bonferroni correction)</a:t>
            </a:r>
          </a:p>
          <a:p>
            <a:pPr marL="457200" lvl="0" indent="-304800" rtl="0">
              <a:lnSpc>
                <a:spcPct val="100000"/>
              </a:lnSpc>
              <a:spcBef>
                <a:spcPts val="0"/>
              </a:spcBef>
              <a:spcAft>
                <a:spcPts val="0"/>
              </a:spcAft>
              <a:buClr>
                <a:srgbClr val="000000"/>
              </a:buClr>
              <a:buSzPct val="100000"/>
              <a:buFont typeface="Cambria"/>
            </a:pPr>
            <a:r>
              <a:rPr lang="en" sz="1200">
                <a:solidFill>
                  <a:srgbClr val="000000"/>
                </a:solidFill>
                <a:highlight>
                  <a:srgbClr val="FFFFFF"/>
                </a:highlight>
                <a:latin typeface="Cambria"/>
                <a:ea typeface="Cambria"/>
                <a:cs typeface="Cambria"/>
                <a:sym typeface="Cambria"/>
              </a:rPr>
              <a:t>Most measures of physical function showed substantial improvement, especially seated forward bends, zig-zag walking, self-care and 6 min walk test (P&lt;0.001).</a:t>
            </a:r>
          </a:p>
          <a:p>
            <a:pPr lvl="0" rtl="0">
              <a:lnSpc>
                <a:spcPct val="145000"/>
              </a:lnSpc>
              <a:spcBef>
                <a:spcPts val="0"/>
              </a:spcBef>
              <a:spcAft>
                <a:spcPts val="0"/>
              </a:spcAft>
              <a:buNone/>
            </a:pPr>
            <a:endParaRPr sz="950">
              <a:solidFill>
                <a:srgbClr val="000000"/>
              </a:solidFill>
              <a:highlight>
                <a:srgbClr val="FFFFFF"/>
              </a:highlight>
              <a:latin typeface="Arial"/>
              <a:ea typeface="Arial"/>
              <a:cs typeface="Arial"/>
              <a:sym typeface="Arial"/>
            </a:endParaRPr>
          </a:p>
          <a:p>
            <a:pPr lvl="0" rtl="0">
              <a:lnSpc>
                <a:spcPct val="112500"/>
              </a:lnSpc>
              <a:spcBef>
                <a:spcPts val="1100"/>
              </a:spcBef>
              <a:spcAft>
                <a:spcPts val="1100"/>
              </a:spcAft>
              <a:buNone/>
            </a:pPr>
            <a:r>
              <a:rPr lang="en" sz="1400" b="1">
                <a:solidFill>
                  <a:srgbClr val="000000"/>
                </a:solidFill>
                <a:highlight>
                  <a:srgbClr val="FFFFFF"/>
                </a:highlight>
                <a:latin typeface="Cambria"/>
                <a:ea typeface="Cambria"/>
                <a:cs typeface="Cambria"/>
                <a:sym typeface="Cambria"/>
              </a:rPr>
              <a:t>Group behaviour therapy programmes for smoking cessation.</a:t>
            </a:r>
          </a:p>
          <a:p>
            <a:pPr lvl="0" rtl="0">
              <a:lnSpc>
                <a:spcPct val="100000"/>
              </a:lnSpc>
              <a:spcBef>
                <a:spcPts val="0"/>
              </a:spcBef>
              <a:spcAft>
                <a:spcPts val="0"/>
              </a:spcAft>
              <a:buNone/>
            </a:pPr>
            <a:r>
              <a:rPr lang="en" sz="1000" b="1">
                <a:solidFill>
                  <a:srgbClr val="000000"/>
                </a:solidFill>
                <a:highlight>
                  <a:srgbClr val="FFFFFF"/>
                </a:highlight>
                <a:latin typeface="Arial"/>
                <a:ea typeface="Arial"/>
                <a:cs typeface="Arial"/>
                <a:sym typeface="Arial"/>
              </a:rPr>
              <a:t>Conclusions</a:t>
            </a:r>
            <a:r>
              <a:rPr lang="en" sz="1000">
                <a:solidFill>
                  <a:srgbClr val="000000"/>
                </a:solidFill>
                <a:highlight>
                  <a:srgbClr val="FFFFFF"/>
                </a:highlight>
                <a:latin typeface="Arial"/>
                <a:ea typeface="Arial"/>
                <a:cs typeface="Arial"/>
                <a:sym typeface="Arial"/>
              </a:rPr>
              <a:t>: Group therapy is better for helping people stop smoking than self help, and other less intensive interventions. There is not enough evidence to evaluate whether groups are more effective, or cost-effective, than intensive individual counselling. There is not enough evidence to support the use of particular psychological components in a programme beyond the support and skills training normally included.</a:t>
            </a:r>
          </a:p>
          <a:p>
            <a:pPr lvl="0" rtl="0">
              <a:lnSpc>
                <a:spcPct val="100000"/>
              </a:lnSpc>
              <a:spcBef>
                <a:spcPts val="1100"/>
              </a:spcBef>
              <a:spcAft>
                <a:spcPts val="0"/>
              </a:spcAft>
              <a:buNone/>
            </a:pPr>
            <a:endParaRPr sz="1400">
              <a:solidFill>
                <a:srgbClr val="000000"/>
              </a:solidFill>
              <a:highlight>
                <a:srgbClr val="FFFFFF"/>
              </a:highlight>
              <a:latin typeface="Cambria"/>
              <a:ea typeface="Cambria"/>
              <a:cs typeface="Cambria"/>
              <a:sym typeface="Cambria"/>
            </a:endParaRPr>
          </a:p>
          <a:p>
            <a:pPr lvl="0" rtl="0">
              <a:lnSpc>
                <a:spcPct val="100000"/>
              </a:lnSpc>
              <a:spcBef>
                <a:spcPts val="0"/>
              </a:spcBef>
              <a:spcAft>
                <a:spcPts val="0"/>
              </a:spcAft>
              <a:buNone/>
            </a:pPr>
            <a:endParaRPr sz="2850" b="1">
              <a:solidFill>
                <a:srgbClr val="000000"/>
              </a:solidFill>
              <a:highlight>
                <a:srgbClr val="FFFFFF"/>
              </a:highlight>
              <a:latin typeface="Arial"/>
              <a:ea typeface="Arial"/>
              <a:cs typeface="Arial"/>
              <a:sym typeface="Arial"/>
            </a:endParaRPr>
          </a:p>
          <a:p>
            <a:pPr lvl="0">
              <a:lnSpc>
                <a:spcPct val="100000"/>
              </a:lnSpc>
              <a:spcBef>
                <a:spcPts val="0"/>
              </a:spcBef>
              <a:buNone/>
            </a:pPr>
            <a:endParaRPr/>
          </a:p>
        </p:txBody>
      </p:sp>
    </p:spTree>
  </p:cSld>
  <p:clrMapOvr>
    <a:masterClrMapping/>
  </p:clrMapOvr>
  <p:transition spd="slow">
    <p:cut/>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64"/>
        <p:cNvGrpSpPr/>
        <p:nvPr/>
      </p:nvGrpSpPr>
      <p:grpSpPr>
        <a:xfrm>
          <a:off x="0" y="0"/>
          <a:ext cx="0" cy="0"/>
          <a:chOff x="0" y="0"/>
          <a:chExt cx="0" cy="0"/>
        </a:xfrm>
      </p:grpSpPr>
      <p:sp>
        <p:nvSpPr>
          <p:cNvPr id="165" name="Shape 165"/>
          <p:cNvSpPr txBox="1">
            <a:spLocks noGrp="1"/>
          </p:cNvSpPr>
          <p:nvPr>
            <p:ph type="title"/>
          </p:nvPr>
        </p:nvSpPr>
        <p:spPr>
          <a:xfrm>
            <a:off x="311700" y="292850"/>
            <a:ext cx="8520599" cy="800999"/>
          </a:xfrm>
          <a:prstGeom prst="rect">
            <a:avLst/>
          </a:prstGeom>
        </p:spPr>
        <p:txBody>
          <a:bodyPr lIns="91425" tIns="91425" rIns="91425" bIns="91425" anchor="t" anchorCtr="0">
            <a:noAutofit/>
          </a:bodyPr>
          <a:lstStyle/>
          <a:p>
            <a:pPr lvl="0">
              <a:spcBef>
                <a:spcPts val="0"/>
              </a:spcBef>
              <a:buNone/>
            </a:pPr>
            <a:r>
              <a:rPr lang="en"/>
              <a:t>...But what about Contra Costa County?</a:t>
            </a:r>
          </a:p>
        </p:txBody>
      </p:sp>
      <p:sp>
        <p:nvSpPr>
          <p:cNvPr id="166" name="Shape 166"/>
          <p:cNvSpPr txBox="1">
            <a:spLocks noGrp="1"/>
          </p:cNvSpPr>
          <p:nvPr>
            <p:ph type="body" idx="1"/>
          </p:nvPr>
        </p:nvSpPr>
        <p:spPr>
          <a:xfrm>
            <a:off x="311700" y="1814325"/>
            <a:ext cx="3337200" cy="1622399"/>
          </a:xfrm>
          <a:prstGeom prst="rect">
            <a:avLst/>
          </a:prstGeom>
        </p:spPr>
        <p:txBody>
          <a:bodyPr lIns="91425" tIns="91425" rIns="91425" bIns="91425" anchor="t" anchorCtr="0">
            <a:noAutofit/>
          </a:bodyPr>
          <a:lstStyle/>
          <a:p>
            <a:pPr lvl="0" rtl="0">
              <a:lnSpc>
                <a:spcPct val="123076"/>
              </a:lnSpc>
              <a:spcBef>
                <a:spcPts val="0"/>
              </a:spcBef>
              <a:spcAft>
                <a:spcPts val="900"/>
              </a:spcAft>
              <a:buNone/>
            </a:pPr>
            <a:r>
              <a:rPr lang="en" sz="1300">
                <a:solidFill>
                  <a:srgbClr val="555555"/>
                </a:solidFill>
                <a:highlight>
                  <a:srgbClr val="FFFFFF"/>
                </a:highlight>
                <a:latin typeface="Cambria"/>
                <a:ea typeface="Cambria"/>
                <a:cs typeface="Cambria"/>
                <a:sym typeface="Cambria"/>
              </a:rPr>
              <a:t>Mental Health Access: 1-888-678-7277</a:t>
            </a:r>
          </a:p>
          <a:p>
            <a:pPr lvl="0" rtl="0">
              <a:lnSpc>
                <a:spcPct val="123076"/>
              </a:lnSpc>
              <a:spcBef>
                <a:spcPts val="0"/>
              </a:spcBef>
              <a:spcAft>
                <a:spcPts val="900"/>
              </a:spcAft>
              <a:buNone/>
            </a:pPr>
            <a:r>
              <a:rPr lang="en" sz="1300">
                <a:solidFill>
                  <a:srgbClr val="555555"/>
                </a:solidFill>
                <a:highlight>
                  <a:srgbClr val="FFFFFF"/>
                </a:highlight>
                <a:latin typeface="Cambria"/>
                <a:ea typeface="Cambria"/>
                <a:cs typeface="Cambria"/>
                <a:sym typeface="Cambria"/>
              </a:rPr>
              <a:t>Suicide Crisis Hotline: 1-800-233-2900</a:t>
            </a:r>
          </a:p>
          <a:p>
            <a:pPr lvl="0" rtl="0">
              <a:lnSpc>
                <a:spcPct val="123076"/>
              </a:lnSpc>
              <a:spcBef>
                <a:spcPts val="0"/>
              </a:spcBef>
              <a:spcAft>
                <a:spcPts val="900"/>
              </a:spcAft>
              <a:buNone/>
            </a:pPr>
            <a:r>
              <a:rPr lang="en" sz="1300">
                <a:solidFill>
                  <a:srgbClr val="555555"/>
                </a:solidFill>
                <a:highlight>
                  <a:srgbClr val="FFFFFF"/>
                </a:highlight>
                <a:latin typeface="Cambria"/>
                <a:ea typeface="Cambria"/>
                <a:cs typeface="Cambria"/>
                <a:sym typeface="Cambria"/>
              </a:rPr>
              <a:t>Homeless Hotline: 1-800-799-6599</a:t>
            </a:r>
          </a:p>
          <a:p>
            <a:pPr lvl="0" rtl="0">
              <a:lnSpc>
                <a:spcPct val="123076"/>
              </a:lnSpc>
              <a:spcBef>
                <a:spcPts val="0"/>
              </a:spcBef>
              <a:spcAft>
                <a:spcPts val="900"/>
              </a:spcAft>
              <a:buNone/>
            </a:pPr>
            <a:r>
              <a:rPr lang="en" sz="1300">
                <a:solidFill>
                  <a:srgbClr val="555555"/>
                </a:solidFill>
                <a:highlight>
                  <a:srgbClr val="FFFFFF"/>
                </a:highlight>
                <a:latin typeface="Cambria"/>
                <a:ea typeface="Cambria"/>
                <a:cs typeface="Cambria"/>
                <a:sym typeface="Cambria"/>
              </a:rPr>
              <a:t>Contra Costa Crisis Hotline: 1-800-808-6444</a:t>
            </a:r>
          </a:p>
          <a:p>
            <a:pPr lvl="0" rtl="0">
              <a:spcBef>
                <a:spcPts val="0"/>
              </a:spcBef>
              <a:spcAft>
                <a:spcPts val="0"/>
              </a:spcAft>
              <a:buNone/>
            </a:pPr>
            <a:endParaRPr sz="1300">
              <a:solidFill>
                <a:srgbClr val="555555"/>
              </a:solidFill>
              <a:highlight>
                <a:srgbClr val="FFFFFF"/>
              </a:highlight>
              <a:latin typeface="Cambria"/>
              <a:ea typeface="Cambria"/>
              <a:cs typeface="Cambria"/>
              <a:sym typeface="Cambria"/>
            </a:endParaRPr>
          </a:p>
          <a:p>
            <a:pPr lvl="0">
              <a:spcBef>
                <a:spcPts val="0"/>
              </a:spcBef>
              <a:buNone/>
            </a:pPr>
            <a:endParaRPr>
              <a:latin typeface="Cambria"/>
              <a:ea typeface="Cambria"/>
              <a:cs typeface="Cambria"/>
              <a:sym typeface="Cambria"/>
            </a:endParaRPr>
          </a:p>
        </p:txBody>
      </p:sp>
      <p:sp>
        <p:nvSpPr>
          <p:cNvPr id="167" name="Shape 167"/>
          <p:cNvSpPr txBox="1"/>
          <p:nvPr/>
        </p:nvSpPr>
        <p:spPr>
          <a:xfrm>
            <a:off x="4310775" y="1228675"/>
            <a:ext cx="4091100" cy="3225299"/>
          </a:xfrm>
          <a:prstGeom prst="rect">
            <a:avLst/>
          </a:prstGeom>
          <a:noFill/>
          <a:ln>
            <a:noFill/>
          </a:ln>
        </p:spPr>
        <p:txBody>
          <a:bodyPr lIns="91425" tIns="91425" rIns="91425" bIns="91425" anchor="t" anchorCtr="0">
            <a:noAutofit/>
          </a:bodyPr>
          <a:lstStyle/>
          <a:p>
            <a:pPr lvl="0" rtl="0">
              <a:lnSpc>
                <a:spcPct val="115000"/>
              </a:lnSpc>
              <a:spcBef>
                <a:spcPts val="0"/>
              </a:spcBef>
              <a:spcAft>
                <a:spcPts val="1600"/>
              </a:spcAft>
              <a:buNone/>
            </a:pPr>
            <a:r>
              <a:rPr lang="en" sz="1800">
                <a:solidFill>
                  <a:schemeClr val="dk2"/>
                </a:solidFill>
                <a:latin typeface="Cambria"/>
                <a:ea typeface="Cambria"/>
                <a:cs typeface="Cambria"/>
                <a:sym typeface="Cambria"/>
              </a:rPr>
              <a:t>Health Coaches</a:t>
            </a:r>
          </a:p>
          <a:p>
            <a:pPr lvl="0" rtl="0">
              <a:lnSpc>
                <a:spcPct val="115000"/>
              </a:lnSpc>
              <a:spcBef>
                <a:spcPts val="0"/>
              </a:spcBef>
              <a:spcAft>
                <a:spcPts val="1600"/>
              </a:spcAft>
              <a:buNone/>
            </a:pPr>
            <a:r>
              <a:rPr lang="en" sz="1800">
                <a:solidFill>
                  <a:schemeClr val="dk2"/>
                </a:solidFill>
                <a:latin typeface="Cambria"/>
                <a:ea typeface="Cambria"/>
                <a:cs typeface="Cambria"/>
                <a:sym typeface="Cambria"/>
              </a:rPr>
              <a:t>Behavioralists</a:t>
            </a:r>
          </a:p>
          <a:p>
            <a:pPr lvl="0" rtl="0">
              <a:lnSpc>
                <a:spcPct val="115000"/>
              </a:lnSpc>
              <a:spcBef>
                <a:spcPts val="0"/>
              </a:spcBef>
              <a:spcAft>
                <a:spcPts val="1600"/>
              </a:spcAft>
              <a:buNone/>
            </a:pPr>
            <a:r>
              <a:rPr lang="en" sz="1800">
                <a:solidFill>
                  <a:schemeClr val="dk2"/>
                </a:solidFill>
                <a:latin typeface="Cambria"/>
                <a:ea typeface="Cambria"/>
                <a:cs typeface="Cambria"/>
                <a:sym typeface="Cambria"/>
              </a:rPr>
              <a:t>Groups </a:t>
            </a:r>
          </a:p>
          <a:p>
            <a:pPr lvl="0" rtl="0">
              <a:lnSpc>
                <a:spcPct val="115000"/>
              </a:lnSpc>
              <a:spcBef>
                <a:spcPts val="0"/>
              </a:spcBef>
              <a:spcAft>
                <a:spcPts val="1600"/>
              </a:spcAft>
              <a:buNone/>
            </a:pPr>
            <a:r>
              <a:rPr lang="en" sz="1800">
                <a:solidFill>
                  <a:schemeClr val="dk2"/>
                </a:solidFill>
                <a:latin typeface="Cambria"/>
                <a:ea typeface="Cambria"/>
                <a:cs typeface="Cambria"/>
                <a:sym typeface="Cambria"/>
              </a:rPr>
              <a:t>Psychiatry </a:t>
            </a:r>
          </a:p>
          <a:p>
            <a:pPr lvl="0" rtl="0">
              <a:lnSpc>
                <a:spcPct val="115000"/>
              </a:lnSpc>
              <a:spcBef>
                <a:spcPts val="0"/>
              </a:spcBef>
              <a:spcAft>
                <a:spcPts val="1600"/>
              </a:spcAft>
              <a:buNone/>
            </a:pPr>
            <a:r>
              <a:rPr lang="en" sz="1800">
                <a:solidFill>
                  <a:schemeClr val="dk2"/>
                </a:solidFill>
                <a:latin typeface="Cambria"/>
                <a:ea typeface="Cambria"/>
                <a:cs typeface="Cambria"/>
                <a:sym typeface="Cambria"/>
              </a:rPr>
              <a:t>Outside Therapists and DBT/CBT resources  </a:t>
            </a:r>
          </a:p>
          <a:p>
            <a:pPr lvl="0">
              <a:spcBef>
                <a:spcPts val="0"/>
              </a:spcBef>
              <a:buNone/>
            </a:pPr>
            <a:endParaRPr/>
          </a:p>
        </p:txBody>
      </p:sp>
    </p:spTree>
  </p:cSld>
  <p:clrMapOvr>
    <a:masterClrMapping/>
  </p:clrMapOvr>
  <p:transition spd="slow">
    <p:cut/>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71"/>
        <p:cNvGrpSpPr/>
        <p:nvPr/>
      </p:nvGrpSpPr>
      <p:grpSpPr>
        <a:xfrm>
          <a:off x="0" y="0"/>
          <a:ext cx="0" cy="0"/>
          <a:chOff x="0" y="0"/>
          <a:chExt cx="0" cy="0"/>
        </a:xfrm>
      </p:grpSpPr>
      <p:sp>
        <p:nvSpPr>
          <p:cNvPr id="172" name="Shape 172"/>
          <p:cNvSpPr txBox="1">
            <a:spLocks noGrp="1"/>
          </p:cNvSpPr>
          <p:nvPr>
            <p:ph type="title"/>
          </p:nvPr>
        </p:nvSpPr>
        <p:spPr>
          <a:xfrm>
            <a:off x="311700" y="72175"/>
            <a:ext cx="8520599" cy="800999"/>
          </a:xfrm>
          <a:prstGeom prst="rect">
            <a:avLst/>
          </a:prstGeom>
        </p:spPr>
        <p:txBody>
          <a:bodyPr lIns="91425" tIns="91425" rIns="91425" bIns="91425" anchor="t" anchorCtr="0">
            <a:noAutofit/>
          </a:bodyPr>
          <a:lstStyle/>
          <a:p>
            <a:pPr lvl="0">
              <a:spcBef>
                <a:spcPts val="0"/>
              </a:spcBef>
              <a:buNone/>
            </a:pPr>
            <a:r>
              <a:rPr lang="en"/>
              <a:t>References</a:t>
            </a:r>
          </a:p>
        </p:txBody>
      </p:sp>
      <p:sp>
        <p:nvSpPr>
          <p:cNvPr id="173" name="Shape 173"/>
          <p:cNvSpPr txBox="1">
            <a:spLocks noGrp="1"/>
          </p:cNvSpPr>
          <p:nvPr>
            <p:ph type="body" idx="1"/>
          </p:nvPr>
        </p:nvSpPr>
        <p:spPr>
          <a:xfrm>
            <a:off x="311700" y="744875"/>
            <a:ext cx="8520599" cy="3340199"/>
          </a:xfrm>
          <a:prstGeom prst="rect">
            <a:avLst/>
          </a:prstGeom>
        </p:spPr>
        <p:txBody>
          <a:bodyPr lIns="91425" tIns="91425" rIns="91425" bIns="91425" anchor="t" anchorCtr="0">
            <a:noAutofit/>
          </a:bodyPr>
          <a:lstStyle/>
          <a:p>
            <a:pPr lvl="0" rtl="0">
              <a:spcBef>
                <a:spcPts val="0"/>
              </a:spcBef>
              <a:buNone/>
            </a:pPr>
            <a:r>
              <a:rPr lang="en" sz="1000">
                <a:solidFill>
                  <a:srgbClr val="000000"/>
                </a:solidFill>
                <a:latin typeface="Cambria"/>
                <a:ea typeface="Cambria"/>
                <a:cs typeface="Cambria"/>
                <a:sym typeface="Cambria"/>
                <a:hlinkClick r:id="rId3"/>
              </a:rPr>
              <a:t>http://www.apa.org/ed/graduate/specialize/psychoanalytic.aspx</a:t>
            </a:r>
          </a:p>
          <a:p>
            <a:pPr lvl="0" rtl="0">
              <a:spcBef>
                <a:spcPts val="0"/>
              </a:spcBef>
              <a:buNone/>
            </a:pPr>
            <a:r>
              <a:rPr lang="en" sz="1000">
                <a:solidFill>
                  <a:srgbClr val="000000"/>
                </a:solidFill>
                <a:latin typeface="Cambria"/>
                <a:ea typeface="Cambria"/>
                <a:cs typeface="Cambria"/>
                <a:sym typeface="Cambria"/>
                <a:hlinkClick r:id="rId4"/>
              </a:rPr>
              <a:t>http://www.thelancet.com/journals/lancet/article/PIIS0140-6736(13)61746-8/abstract</a:t>
            </a:r>
          </a:p>
          <a:p>
            <a:pPr lvl="0" rtl="0">
              <a:spcBef>
                <a:spcPts val="0"/>
              </a:spcBef>
              <a:buNone/>
            </a:pPr>
            <a:r>
              <a:rPr lang="en" sz="1000">
                <a:solidFill>
                  <a:srgbClr val="000000"/>
                </a:solidFill>
                <a:latin typeface="Cambria"/>
                <a:ea typeface="Cambria"/>
                <a:cs typeface="Cambria"/>
                <a:sym typeface="Cambria"/>
                <a:hlinkClick r:id="rId5"/>
              </a:rPr>
              <a:t>http://www.ncbi.nlm.nih.gov/pubmed/26070412</a:t>
            </a:r>
          </a:p>
          <a:p>
            <a:pPr lvl="0" rtl="0">
              <a:lnSpc>
                <a:spcPct val="145000"/>
              </a:lnSpc>
              <a:spcBef>
                <a:spcPts val="0"/>
              </a:spcBef>
              <a:spcAft>
                <a:spcPts val="0"/>
              </a:spcAft>
              <a:buNone/>
            </a:pPr>
            <a:r>
              <a:rPr lang="en" sz="1000">
                <a:solidFill>
                  <a:srgbClr val="000000"/>
                </a:solidFill>
                <a:highlight>
                  <a:srgbClr val="FFFFFF"/>
                </a:highlight>
                <a:latin typeface="Cambria"/>
                <a:ea typeface="Cambria"/>
                <a:cs typeface="Cambria"/>
                <a:sym typeface="Cambria"/>
              </a:rPr>
              <a:t>http://www.div12.org/sites/default/files/WhatIsExposureTherapy.pdf</a:t>
            </a:r>
          </a:p>
          <a:p>
            <a:pPr lvl="0" rtl="0">
              <a:lnSpc>
                <a:spcPct val="112500"/>
              </a:lnSpc>
              <a:spcBef>
                <a:spcPts val="1100"/>
              </a:spcBef>
              <a:spcAft>
                <a:spcPts val="1100"/>
              </a:spcAft>
              <a:buNone/>
            </a:pPr>
            <a:r>
              <a:rPr lang="en" sz="1000">
                <a:solidFill>
                  <a:srgbClr val="000000"/>
                </a:solidFill>
                <a:highlight>
                  <a:srgbClr val="FFFFFF"/>
                </a:highlight>
                <a:latin typeface="Cambria"/>
                <a:ea typeface="Cambria"/>
                <a:cs typeface="Cambria"/>
                <a:sym typeface="Cambria"/>
              </a:rPr>
              <a:t>Stead and Lancaster.</a:t>
            </a:r>
            <a:r>
              <a:rPr lang="en" sz="1000" b="1">
                <a:solidFill>
                  <a:srgbClr val="000000"/>
                </a:solidFill>
                <a:highlight>
                  <a:srgbClr val="FFFFFF"/>
                </a:highlight>
                <a:latin typeface="Cambria"/>
                <a:ea typeface="Cambria"/>
                <a:cs typeface="Cambria"/>
                <a:sym typeface="Cambria"/>
              </a:rPr>
              <a:t> Group behaviour therapy programmes for smoking cessation. </a:t>
            </a:r>
            <a:r>
              <a:rPr lang="en" sz="1000">
                <a:solidFill>
                  <a:srgbClr val="000000"/>
                </a:solidFill>
                <a:highlight>
                  <a:srgbClr val="FFFFFF"/>
                </a:highlight>
                <a:latin typeface="Cambria"/>
                <a:ea typeface="Cambria"/>
                <a:cs typeface="Cambria"/>
                <a:sym typeface="Cambria"/>
                <a:hlinkClick r:id="rId6"/>
              </a:rPr>
              <a:t>Cochrane Database Syst Rev.</a:t>
            </a:r>
            <a:r>
              <a:rPr lang="en" sz="1000">
                <a:solidFill>
                  <a:srgbClr val="000000"/>
                </a:solidFill>
                <a:highlight>
                  <a:srgbClr val="FFFFFF"/>
                </a:highlight>
                <a:latin typeface="Cambria"/>
                <a:ea typeface="Cambria"/>
                <a:cs typeface="Cambria"/>
                <a:sym typeface="Cambria"/>
              </a:rPr>
              <a:t> 2005 Apr 18;(2):CD001007.</a:t>
            </a:r>
          </a:p>
          <a:p>
            <a:pPr lvl="0" rtl="0">
              <a:lnSpc>
                <a:spcPct val="112500"/>
              </a:lnSpc>
              <a:spcBef>
                <a:spcPts val="1100"/>
              </a:spcBef>
              <a:spcAft>
                <a:spcPts val="1100"/>
              </a:spcAft>
              <a:buNone/>
            </a:pPr>
            <a:r>
              <a:rPr lang="en" sz="1000">
                <a:solidFill>
                  <a:srgbClr val="000000"/>
                </a:solidFill>
                <a:highlight>
                  <a:srgbClr val="FFFFFF"/>
                </a:highlight>
                <a:latin typeface="Cambria"/>
                <a:ea typeface="Cambria"/>
                <a:cs typeface="Cambria"/>
                <a:sym typeface="Cambria"/>
              </a:rPr>
              <a:t>Inoue et al. </a:t>
            </a:r>
            <a:r>
              <a:rPr lang="en" sz="1000" b="1">
                <a:solidFill>
                  <a:srgbClr val="000000"/>
                </a:solidFill>
                <a:highlight>
                  <a:srgbClr val="FFFFFF"/>
                </a:highlight>
                <a:latin typeface="Cambria"/>
                <a:ea typeface="Cambria"/>
                <a:cs typeface="Cambria"/>
                <a:sym typeface="Cambria"/>
              </a:rPr>
              <a:t>The efficacy of a multidisciplinary group program for patients with refractory chronic pain. </a:t>
            </a:r>
            <a:r>
              <a:rPr lang="en" sz="1000">
                <a:solidFill>
                  <a:srgbClr val="000000"/>
                </a:solidFill>
                <a:highlight>
                  <a:srgbClr val="FFFFFF"/>
                </a:highlight>
                <a:latin typeface="Cambria"/>
                <a:ea typeface="Cambria"/>
                <a:cs typeface="Cambria"/>
                <a:sym typeface="Cambria"/>
                <a:hlinkClick r:id="rId7"/>
              </a:rPr>
              <a:t>Pain Res Manag.</a:t>
            </a:r>
            <a:r>
              <a:rPr lang="en" sz="1000">
                <a:solidFill>
                  <a:srgbClr val="000000"/>
                </a:solidFill>
                <a:highlight>
                  <a:srgbClr val="FFFFFF"/>
                </a:highlight>
                <a:latin typeface="Cambria"/>
                <a:ea typeface="Cambria"/>
                <a:cs typeface="Cambria"/>
                <a:sym typeface="Cambria"/>
              </a:rPr>
              <a:t> 2014 Nov-Dec;19(6):302-8. Epub 2014 Jul 3.</a:t>
            </a:r>
          </a:p>
          <a:p>
            <a:pPr lvl="0" rtl="0">
              <a:spcBef>
                <a:spcPts val="0"/>
              </a:spcBef>
              <a:buNone/>
            </a:pPr>
            <a:r>
              <a:rPr lang="en" sz="1000">
                <a:solidFill>
                  <a:srgbClr val="000000"/>
                </a:solidFill>
                <a:latin typeface="Cambria"/>
                <a:ea typeface="Cambria"/>
                <a:cs typeface="Cambria"/>
                <a:sym typeface="Cambria"/>
                <a:hlinkClick r:id="rId8"/>
              </a:rPr>
              <a:t>http://www.ncbi.nlm.nih.gov/pubmed/25618288</a:t>
            </a:r>
          </a:p>
          <a:p>
            <a:pPr lvl="0" rtl="0">
              <a:spcBef>
                <a:spcPts val="0"/>
              </a:spcBef>
              <a:buNone/>
            </a:pPr>
            <a:r>
              <a:rPr lang="en" sz="1000">
                <a:solidFill>
                  <a:srgbClr val="000000"/>
                </a:solidFill>
                <a:latin typeface="Cambria"/>
                <a:ea typeface="Cambria"/>
                <a:cs typeface="Cambria"/>
                <a:sym typeface="Cambria"/>
                <a:hlinkClick r:id="rId9"/>
              </a:rPr>
              <a:t>http://www.ptsd.va.gov/public/treatment/therapy-med/prolonged-exposure-therapy.asp</a:t>
            </a:r>
          </a:p>
          <a:p>
            <a:pPr lvl="0" rtl="0">
              <a:lnSpc>
                <a:spcPct val="112500"/>
              </a:lnSpc>
              <a:spcBef>
                <a:spcPts val="1100"/>
              </a:spcBef>
              <a:spcAft>
                <a:spcPts val="1100"/>
              </a:spcAft>
              <a:buNone/>
            </a:pPr>
            <a:r>
              <a:rPr lang="en" sz="1000" b="1">
                <a:solidFill>
                  <a:srgbClr val="000000"/>
                </a:solidFill>
                <a:latin typeface="Cambria"/>
                <a:ea typeface="Cambria"/>
                <a:cs typeface="Cambria"/>
                <a:sym typeface="Cambria"/>
              </a:rPr>
              <a:t>Goodman </a:t>
            </a:r>
            <a:r>
              <a:rPr lang="en" sz="1000" b="1" i="1">
                <a:solidFill>
                  <a:srgbClr val="000000"/>
                </a:solidFill>
                <a:latin typeface="Cambria"/>
                <a:ea typeface="Cambria"/>
                <a:cs typeface="Cambria"/>
                <a:sym typeface="Cambria"/>
              </a:rPr>
              <a:t>et al. </a:t>
            </a:r>
            <a:r>
              <a:rPr lang="en" sz="1000" b="1">
                <a:solidFill>
                  <a:srgbClr val="000000"/>
                </a:solidFill>
                <a:latin typeface="Cambria"/>
                <a:ea typeface="Cambria"/>
                <a:cs typeface="Cambria"/>
                <a:sym typeface="Cambria"/>
              </a:rPr>
              <a:t>Dialectical behavior therapy alters emotion regulation and amygdala activity in patients with borderline personality disorder. </a:t>
            </a:r>
            <a:r>
              <a:rPr lang="en" sz="1000">
                <a:solidFill>
                  <a:srgbClr val="000000"/>
                </a:solidFill>
                <a:latin typeface="Cambria"/>
                <a:ea typeface="Cambria"/>
                <a:cs typeface="Cambria"/>
                <a:sym typeface="Cambria"/>
                <a:hlinkClick r:id="rId10"/>
              </a:rPr>
              <a:t>J Psychiatr Res.</a:t>
            </a:r>
            <a:r>
              <a:rPr lang="en" sz="1000">
                <a:solidFill>
                  <a:srgbClr val="000000"/>
                </a:solidFill>
                <a:latin typeface="Cambria"/>
                <a:ea typeface="Cambria"/>
                <a:cs typeface="Cambria"/>
                <a:sym typeface="Cambria"/>
              </a:rPr>
              <a:t> 2014 Oct;57:108-16. doi: 10.1016/j.jpsychires.2014.06.020. Epub 2014 Jul 2.</a:t>
            </a:r>
          </a:p>
          <a:p>
            <a:pPr lvl="0" rtl="0">
              <a:lnSpc>
                <a:spcPct val="112500"/>
              </a:lnSpc>
              <a:spcBef>
                <a:spcPts val="1100"/>
              </a:spcBef>
              <a:spcAft>
                <a:spcPts val="1100"/>
              </a:spcAft>
              <a:buNone/>
            </a:pPr>
            <a:r>
              <a:rPr lang="en" sz="1000" b="1">
                <a:solidFill>
                  <a:srgbClr val="000000"/>
                </a:solidFill>
                <a:highlight>
                  <a:srgbClr val="FFFFFF"/>
                </a:highlight>
                <a:latin typeface="Cambria"/>
                <a:ea typeface="Cambria"/>
                <a:cs typeface="Cambria"/>
                <a:sym typeface="Cambria"/>
              </a:rPr>
              <a:t>Safren </a:t>
            </a:r>
            <a:r>
              <a:rPr lang="en" sz="1000" b="1" i="1">
                <a:solidFill>
                  <a:srgbClr val="000000"/>
                </a:solidFill>
                <a:highlight>
                  <a:srgbClr val="FFFFFF"/>
                </a:highlight>
                <a:latin typeface="Cambria"/>
                <a:ea typeface="Cambria"/>
                <a:cs typeface="Cambria"/>
                <a:sym typeface="Cambria"/>
              </a:rPr>
              <a:t>et al. </a:t>
            </a:r>
            <a:r>
              <a:rPr lang="en" sz="1000" b="1">
                <a:solidFill>
                  <a:srgbClr val="000000"/>
                </a:solidFill>
                <a:highlight>
                  <a:srgbClr val="FFFFFF"/>
                </a:highlight>
                <a:latin typeface="Cambria"/>
                <a:ea typeface="Cambria"/>
                <a:cs typeface="Cambria"/>
                <a:sym typeface="Cambria"/>
              </a:rPr>
              <a:t>A randomized controlled trial of cognitive behavioral therapy for adherence and depression (CBT-AD) in patients with uncontrolled type 2 diabetes. </a:t>
            </a:r>
            <a:r>
              <a:rPr lang="en" sz="1000">
                <a:solidFill>
                  <a:srgbClr val="000000"/>
                </a:solidFill>
                <a:latin typeface="Cambria"/>
                <a:ea typeface="Cambria"/>
                <a:cs typeface="Cambria"/>
                <a:sym typeface="Cambria"/>
              </a:rPr>
              <a:t>D</a:t>
            </a:r>
            <a:r>
              <a:rPr lang="en" sz="1000">
                <a:solidFill>
                  <a:srgbClr val="000000"/>
                </a:solidFill>
                <a:highlight>
                  <a:srgbClr val="FFFFFF"/>
                </a:highlight>
                <a:latin typeface="Cambria"/>
                <a:ea typeface="Cambria"/>
                <a:cs typeface="Cambria"/>
                <a:sym typeface="Cambria"/>
                <a:hlinkClick r:id="rId11"/>
              </a:rPr>
              <a:t>iabetes Care.</a:t>
            </a:r>
            <a:r>
              <a:rPr lang="en" sz="1000">
                <a:solidFill>
                  <a:srgbClr val="000000"/>
                </a:solidFill>
                <a:highlight>
                  <a:srgbClr val="FFFFFF"/>
                </a:highlight>
                <a:latin typeface="Cambria"/>
                <a:ea typeface="Cambria"/>
                <a:cs typeface="Cambria"/>
                <a:sym typeface="Cambria"/>
              </a:rPr>
              <a:t> 2014;37(3):625-33. doi: 10.2337/dc13-0816. Epub 2013 Oct 29.</a:t>
            </a:r>
          </a:p>
          <a:p>
            <a:pPr lvl="0">
              <a:spcBef>
                <a:spcPts val="0"/>
              </a:spcBef>
              <a:buNone/>
            </a:pPr>
            <a:endParaRPr sz="1000">
              <a:solidFill>
                <a:srgbClr val="000000"/>
              </a:solidFill>
              <a:latin typeface="Cambria"/>
              <a:ea typeface="Cambria"/>
              <a:cs typeface="Cambria"/>
              <a:sym typeface="Cambria"/>
            </a:endParaRPr>
          </a:p>
        </p:txBody>
      </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1"/>
        <p:cNvGrpSpPr/>
        <p:nvPr/>
      </p:nvGrpSpPr>
      <p:grpSpPr>
        <a:xfrm>
          <a:off x="0" y="0"/>
          <a:ext cx="0" cy="0"/>
          <a:chOff x="0" y="0"/>
          <a:chExt cx="0" cy="0"/>
        </a:xfrm>
      </p:grpSpPr>
      <p:sp>
        <p:nvSpPr>
          <p:cNvPr id="62" name="Shape 62"/>
          <p:cNvSpPr txBox="1">
            <a:spLocks noGrp="1"/>
          </p:cNvSpPr>
          <p:nvPr>
            <p:ph type="title"/>
          </p:nvPr>
        </p:nvSpPr>
        <p:spPr>
          <a:xfrm>
            <a:off x="311700" y="292850"/>
            <a:ext cx="8520599" cy="800999"/>
          </a:xfrm>
          <a:prstGeom prst="rect">
            <a:avLst/>
          </a:prstGeom>
        </p:spPr>
        <p:txBody>
          <a:bodyPr lIns="91425" tIns="91425" rIns="91425" bIns="91425" anchor="t" anchorCtr="0">
            <a:noAutofit/>
          </a:bodyPr>
          <a:lstStyle/>
          <a:p>
            <a:pPr lvl="0">
              <a:spcBef>
                <a:spcPts val="0"/>
              </a:spcBef>
              <a:buNone/>
            </a:pPr>
            <a:r>
              <a:rPr lang="en"/>
              <a:t>Doctor: “Have you tried therapy?” “Are you Interested?” </a:t>
            </a:r>
          </a:p>
        </p:txBody>
      </p:sp>
      <p:sp>
        <p:nvSpPr>
          <p:cNvPr id="63" name="Shape 63"/>
          <p:cNvSpPr txBox="1">
            <a:spLocks noGrp="1"/>
          </p:cNvSpPr>
          <p:nvPr>
            <p:ph type="body" idx="1"/>
          </p:nvPr>
        </p:nvSpPr>
        <p:spPr>
          <a:xfrm>
            <a:off x="311700" y="1228675"/>
            <a:ext cx="2980199" cy="3340199"/>
          </a:xfrm>
          <a:prstGeom prst="rect">
            <a:avLst/>
          </a:prstGeom>
        </p:spPr>
        <p:txBody>
          <a:bodyPr lIns="91425" tIns="91425" rIns="91425" bIns="91425" anchor="t" anchorCtr="0">
            <a:noAutofit/>
          </a:bodyPr>
          <a:lstStyle/>
          <a:p>
            <a:pPr lvl="0" rtl="0">
              <a:spcBef>
                <a:spcPts val="0"/>
              </a:spcBef>
              <a:buNone/>
            </a:pPr>
            <a:r>
              <a:rPr lang="en">
                <a:latin typeface="Cambria"/>
                <a:ea typeface="Cambria"/>
                <a:cs typeface="Cambria"/>
                <a:sym typeface="Cambria"/>
              </a:rPr>
              <a:t>What is a patient’s perspective on “therapy”</a:t>
            </a:r>
          </a:p>
          <a:p>
            <a:pPr marL="457200" lvl="0" indent="-317500" rtl="0">
              <a:spcBef>
                <a:spcPts val="0"/>
              </a:spcBef>
              <a:buSzPct val="100000"/>
              <a:buFont typeface="Cambria"/>
            </a:pPr>
            <a:r>
              <a:rPr lang="en" sz="1400">
                <a:latin typeface="Cambria"/>
                <a:ea typeface="Cambria"/>
                <a:cs typeface="Cambria"/>
                <a:sym typeface="Cambria"/>
              </a:rPr>
              <a:t>Freud</a:t>
            </a:r>
          </a:p>
          <a:p>
            <a:pPr marL="457200" lvl="0" indent="-317500" rtl="0">
              <a:spcBef>
                <a:spcPts val="0"/>
              </a:spcBef>
              <a:buSzPct val="100000"/>
              <a:buFont typeface="Cambria"/>
            </a:pPr>
            <a:r>
              <a:rPr lang="en" sz="1400">
                <a:latin typeface="Cambria"/>
                <a:ea typeface="Cambria"/>
                <a:cs typeface="Cambria"/>
                <a:sym typeface="Cambria"/>
              </a:rPr>
              <a:t>Lying on a couch</a:t>
            </a:r>
          </a:p>
          <a:p>
            <a:pPr marL="457200" lvl="0" indent="-317500" rtl="0">
              <a:spcBef>
                <a:spcPts val="0"/>
              </a:spcBef>
              <a:buSzPct val="100000"/>
              <a:buFont typeface="Cambria"/>
            </a:pPr>
            <a:r>
              <a:rPr lang="en" sz="1400">
                <a:latin typeface="Cambria"/>
                <a:ea typeface="Cambria"/>
                <a:cs typeface="Cambria"/>
                <a:sym typeface="Cambria"/>
              </a:rPr>
              <a:t>Group therapy</a:t>
            </a:r>
          </a:p>
          <a:p>
            <a:pPr marL="457200" lvl="0" indent="-317500" rtl="0">
              <a:spcBef>
                <a:spcPts val="0"/>
              </a:spcBef>
              <a:buSzPct val="100000"/>
              <a:buFont typeface="Cambria"/>
            </a:pPr>
            <a:r>
              <a:rPr lang="en" sz="1400">
                <a:latin typeface="Cambria"/>
                <a:ea typeface="Cambria"/>
                <a:cs typeface="Cambria"/>
                <a:sym typeface="Cambria"/>
              </a:rPr>
              <a:t>Talking about your relationship with your mother</a:t>
            </a:r>
          </a:p>
          <a:p>
            <a:pPr marL="457200" lvl="0" indent="-317500" rtl="0">
              <a:spcBef>
                <a:spcPts val="0"/>
              </a:spcBef>
              <a:buSzPct val="100000"/>
              <a:buFont typeface="Cambria"/>
            </a:pPr>
            <a:r>
              <a:rPr lang="en" sz="1400">
                <a:latin typeface="Cambria"/>
                <a:ea typeface="Cambria"/>
                <a:cs typeface="Cambria"/>
                <a:sym typeface="Cambria"/>
              </a:rPr>
              <a:t>TV/Movie portrayal</a:t>
            </a:r>
          </a:p>
          <a:p>
            <a:pPr marL="457200" lvl="0" indent="-317500" rtl="0">
              <a:spcBef>
                <a:spcPts val="0"/>
              </a:spcBef>
              <a:buSzPct val="100000"/>
              <a:buFont typeface="Cambria"/>
            </a:pPr>
            <a:r>
              <a:rPr lang="en" sz="1400">
                <a:latin typeface="Cambria"/>
                <a:ea typeface="Cambria"/>
                <a:cs typeface="Cambria"/>
                <a:sym typeface="Cambria"/>
              </a:rPr>
              <a:t>Only talking about feelings</a:t>
            </a:r>
          </a:p>
          <a:p>
            <a:pPr marL="457200" lvl="0" indent="-317500" rtl="0">
              <a:spcBef>
                <a:spcPts val="0"/>
              </a:spcBef>
              <a:buSzPct val="100000"/>
              <a:buFont typeface="Cambria"/>
            </a:pPr>
            <a:r>
              <a:rPr lang="en" sz="1400">
                <a:latin typeface="Cambria"/>
                <a:ea typeface="Cambria"/>
                <a:cs typeface="Cambria"/>
                <a:sym typeface="Cambria"/>
              </a:rPr>
              <a:t>Judgement </a:t>
            </a:r>
          </a:p>
          <a:p>
            <a:pPr marL="457200" lvl="0" indent="-317500" rtl="0">
              <a:spcBef>
                <a:spcPts val="0"/>
              </a:spcBef>
              <a:buSzPct val="100000"/>
              <a:buFont typeface="Cambria"/>
            </a:pPr>
            <a:r>
              <a:rPr lang="en" sz="1400">
                <a:latin typeface="Cambria"/>
                <a:ea typeface="Cambria"/>
                <a:cs typeface="Cambria"/>
                <a:sym typeface="Cambria"/>
              </a:rPr>
              <a:t>Shrink</a:t>
            </a:r>
          </a:p>
          <a:p>
            <a:pPr marL="457200" lvl="0" indent="-317500" rtl="0">
              <a:spcBef>
                <a:spcPts val="0"/>
              </a:spcBef>
              <a:buSzPct val="100000"/>
              <a:buFont typeface="Cambria"/>
            </a:pPr>
            <a:r>
              <a:rPr lang="en" sz="1400">
                <a:latin typeface="Cambria"/>
                <a:ea typeface="Cambria"/>
                <a:cs typeface="Cambria"/>
                <a:sym typeface="Cambria"/>
              </a:rPr>
              <a:t>Meds </a:t>
            </a:r>
          </a:p>
          <a:p>
            <a:pPr lvl="0">
              <a:spcBef>
                <a:spcPts val="0"/>
              </a:spcBef>
              <a:buNone/>
            </a:pPr>
            <a:endParaRPr sz="1400">
              <a:latin typeface="Cambria"/>
              <a:ea typeface="Cambria"/>
              <a:cs typeface="Cambria"/>
              <a:sym typeface="Cambria"/>
            </a:endParaRPr>
          </a:p>
        </p:txBody>
      </p:sp>
      <p:pic>
        <p:nvPicPr>
          <p:cNvPr id="64" name="Shape 64"/>
          <p:cNvPicPr preferRelativeResize="0"/>
          <p:nvPr/>
        </p:nvPicPr>
        <p:blipFill>
          <a:blip r:embed="rId3">
            <a:alphaModFix/>
          </a:blip>
          <a:stretch>
            <a:fillRect/>
          </a:stretch>
        </p:blipFill>
        <p:spPr>
          <a:xfrm>
            <a:off x="4678312" y="979337"/>
            <a:ext cx="4048125" cy="2200275"/>
          </a:xfrm>
          <a:prstGeom prst="rect">
            <a:avLst/>
          </a:prstGeom>
          <a:noFill/>
          <a:ln>
            <a:noFill/>
          </a:ln>
        </p:spPr>
      </p:pic>
      <p:pic>
        <p:nvPicPr>
          <p:cNvPr id="65" name="Shape 65"/>
          <p:cNvPicPr preferRelativeResize="0"/>
          <p:nvPr/>
        </p:nvPicPr>
        <p:blipFill>
          <a:blip r:embed="rId4">
            <a:alphaModFix/>
          </a:blip>
          <a:stretch>
            <a:fillRect/>
          </a:stretch>
        </p:blipFill>
        <p:spPr>
          <a:xfrm>
            <a:off x="3291929" y="2829400"/>
            <a:ext cx="3819799" cy="2146249"/>
          </a:xfrm>
          <a:prstGeom prst="rect">
            <a:avLst/>
          </a:prstGeom>
          <a:noFill/>
          <a:ln>
            <a:noFill/>
          </a:ln>
        </p:spPr>
      </p:pic>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9"/>
        <p:cNvGrpSpPr/>
        <p:nvPr/>
      </p:nvGrpSpPr>
      <p:grpSpPr>
        <a:xfrm>
          <a:off x="0" y="0"/>
          <a:ext cx="0" cy="0"/>
          <a:chOff x="0" y="0"/>
          <a:chExt cx="0" cy="0"/>
        </a:xfrm>
      </p:grpSpPr>
      <p:sp>
        <p:nvSpPr>
          <p:cNvPr id="70" name="Shape 70"/>
          <p:cNvSpPr txBox="1">
            <a:spLocks noGrp="1"/>
          </p:cNvSpPr>
          <p:nvPr>
            <p:ph type="title"/>
          </p:nvPr>
        </p:nvSpPr>
        <p:spPr>
          <a:xfrm>
            <a:off x="311700" y="292850"/>
            <a:ext cx="8520599" cy="800999"/>
          </a:xfrm>
          <a:prstGeom prst="rect">
            <a:avLst/>
          </a:prstGeom>
        </p:spPr>
        <p:txBody>
          <a:bodyPr lIns="91425" tIns="91425" rIns="91425" bIns="91425" anchor="t" anchorCtr="0">
            <a:noAutofit/>
          </a:bodyPr>
          <a:lstStyle/>
          <a:p>
            <a:pPr lvl="0">
              <a:spcBef>
                <a:spcPts val="0"/>
              </a:spcBef>
              <a:buNone/>
            </a:pPr>
            <a:r>
              <a:rPr lang="en"/>
              <a:t>Different Therapy Modalities...in brief</a:t>
            </a:r>
          </a:p>
        </p:txBody>
      </p:sp>
      <p:sp>
        <p:nvSpPr>
          <p:cNvPr id="71" name="Shape 71"/>
          <p:cNvSpPr txBox="1">
            <a:spLocks noGrp="1"/>
          </p:cNvSpPr>
          <p:nvPr>
            <p:ph type="body" idx="1"/>
          </p:nvPr>
        </p:nvSpPr>
        <p:spPr>
          <a:xfrm>
            <a:off x="311700" y="1228675"/>
            <a:ext cx="8520599" cy="3340199"/>
          </a:xfrm>
          <a:prstGeom prst="rect">
            <a:avLst/>
          </a:prstGeom>
        </p:spPr>
        <p:txBody>
          <a:bodyPr lIns="91425" tIns="91425" rIns="91425" bIns="91425" anchor="t" anchorCtr="0">
            <a:noAutofit/>
          </a:bodyPr>
          <a:lstStyle/>
          <a:p>
            <a:pPr lvl="0" rtl="0">
              <a:spcBef>
                <a:spcPts val="0"/>
              </a:spcBef>
              <a:buNone/>
            </a:pPr>
            <a:endParaRPr>
              <a:latin typeface="Cambria"/>
              <a:ea typeface="Cambria"/>
              <a:cs typeface="Cambria"/>
              <a:sym typeface="Cambria"/>
            </a:endParaRPr>
          </a:p>
          <a:p>
            <a:pPr lvl="0" rtl="0">
              <a:spcBef>
                <a:spcPts val="0"/>
              </a:spcBef>
              <a:buNone/>
            </a:pPr>
            <a:r>
              <a:rPr lang="en">
                <a:latin typeface="Cambria"/>
                <a:ea typeface="Cambria"/>
                <a:cs typeface="Cambria"/>
                <a:sym typeface="Cambria"/>
              </a:rPr>
              <a:t>CBT</a:t>
            </a:r>
          </a:p>
          <a:p>
            <a:pPr lvl="0" rtl="0">
              <a:spcBef>
                <a:spcPts val="0"/>
              </a:spcBef>
              <a:buNone/>
            </a:pPr>
            <a:r>
              <a:rPr lang="en">
                <a:latin typeface="Cambria"/>
                <a:ea typeface="Cambria"/>
                <a:cs typeface="Cambria"/>
                <a:sym typeface="Cambria"/>
              </a:rPr>
              <a:t>DBT</a:t>
            </a:r>
          </a:p>
          <a:p>
            <a:pPr lvl="0" rtl="0">
              <a:spcBef>
                <a:spcPts val="0"/>
              </a:spcBef>
              <a:buNone/>
            </a:pPr>
            <a:r>
              <a:rPr lang="en">
                <a:latin typeface="Cambria"/>
                <a:ea typeface="Cambria"/>
                <a:cs typeface="Cambria"/>
                <a:sym typeface="Cambria"/>
              </a:rPr>
              <a:t>Prolonged Exposure Therapy</a:t>
            </a:r>
          </a:p>
          <a:p>
            <a:pPr lvl="0" rtl="0">
              <a:spcBef>
                <a:spcPts val="0"/>
              </a:spcBef>
              <a:buNone/>
            </a:pPr>
            <a:r>
              <a:rPr lang="en">
                <a:latin typeface="Cambria"/>
                <a:ea typeface="Cambria"/>
                <a:cs typeface="Cambria"/>
                <a:sym typeface="Cambria"/>
              </a:rPr>
              <a:t>Group Therapy</a:t>
            </a:r>
          </a:p>
          <a:p>
            <a:pPr lvl="0">
              <a:spcBef>
                <a:spcPts val="0"/>
              </a:spcBef>
              <a:buNone/>
            </a:pPr>
            <a:endParaRPr>
              <a:latin typeface="Cambria"/>
              <a:ea typeface="Cambria"/>
              <a:cs typeface="Cambria"/>
              <a:sym typeface="Cambria"/>
            </a:endParaRPr>
          </a:p>
        </p:txBody>
      </p:sp>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5"/>
        <p:cNvGrpSpPr/>
        <p:nvPr/>
      </p:nvGrpSpPr>
      <p:grpSpPr>
        <a:xfrm>
          <a:off x="0" y="0"/>
          <a:ext cx="0" cy="0"/>
          <a:chOff x="0" y="0"/>
          <a:chExt cx="0" cy="0"/>
        </a:xfrm>
      </p:grpSpPr>
      <p:sp>
        <p:nvSpPr>
          <p:cNvPr id="76" name="Shape 76"/>
          <p:cNvSpPr txBox="1">
            <a:spLocks noGrp="1"/>
          </p:cNvSpPr>
          <p:nvPr>
            <p:ph type="title"/>
          </p:nvPr>
        </p:nvSpPr>
        <p:spPr>
          <a:xfrm>
            <a:off x="311700" y="292850"/>
            <a:ext cx="8520599" cy="800999"/>
          </a:xfrm>
          <a:prstGeom prst="rect">
            <a:avLst/>
          </a:prstGeom>
        </p:spPr>
        <p:txBody>
          <a:bodyPr lIns="91425" tIns="91425" rIns="91425" bIns="91425" anchor="t" anchorCtr="0">
            <a:noAutofit/>
          </a:bodyPr>
          <a:lstStyle/>
          <a:p>
            <a:pPr lvl="0">
              <a:spcBef>
                <a:spcPts val="0"/>
              </a:spcBef>
              <a:buNone/>
            </a:pPr>
            <a:r>
              <a:rPr lang="en"/>
              <a:t>CBT: Cognitive Behavioral therapy </a:t>
            </a:r>
          </a:p>
        </p:txBody>
      </p:sp>
      <p:sp>
        <p:nvSpPr>
          <p:cNvPr id="77" name="Shape 77"/>
          <p:cNvSpPr txBox="1">
            <a:spLocks noGrp="1"/>
          </p:cNvSpPr>
          <p:nvPr>
            <p:ph type="body" idx="1"/>
          </p:nvPr>
        </p:nvSpPr>
        <p:spPr>
          <a:xfrm>
            <a:off x="311700" y="1051650"/>
            <a:ext cx="7665899" cy="3895799"/>
          </a:xfrm>
          <a:prstGeom prst="rect">
            <a:avLst/>
          </a:prstGeom>
        </p:spPr>
        <p:txBody>
          <a:bodyPr lIns="91425" tIns="91425" rIns="91425" bIns="91425" anchor="t" anchorCtr="0">
            <a:noAutofit/>
          </a:bodyPr>
          <a:lstStyle/>
          <a:p>
            <a:pPr marL="457200" lvl="0" indent="-304800" rtl="0">
              <a:spcBef>
                <a:spcPts val="0"/>
              </a:spcBef>
              <a:buSzPct val="100000"/>
              <a:buFont typeface="Cambria"/>
            </a:pPr>
            <a:r>
              <a:rPr lang="en" sz="1200">
                <a:latin typeface="Cambria"/>
                <a:ea typeface="Cambria"/>
                <a:cs typeface="Cambria"/>
                <a:sym typeface="Cambria"/>
              </a:rPr>
              <a:t>Time-limited, goal-oriented psychotherapy </a:t>
            </a:r>
          </a:p>
          <a:p>
            <a:pPr marL="457200" lvl="0" indent="-304800" rtl="0">
              <a:spcBef>
                <a:spcPts val="0"/>
              </a:spcBef>
              <a:buSzPct val="100000"/>
              <a:buFont typeface="Cambria"/>
            </a:pPr>
            <a:r>
              <a:rPr lang="en" sz="1200">
                <a:latin typeface="Cambria"/>
                <a:ea typeface="Cambria"/>
                <a:cs typeface="Cambria"/>
                <a:sym typeface="Cambria"/>
              </a:rPr>
              <a:t>Targets changes in symptoms of disorders to reduce functional impairment and improve quality of life </a:t>
            </a:r>
          </a:p>
          <a:p>
            <a:pPr marL="457200" lvl="0" indent="-304800" rtl="0">
              <a:spcBef>
                <a:spcPts val="0"/>
              </a:spcBef>
              <a:buSzPct val="100000"/>
              <a:buFont typeface="Cambria"/>
            </a:pPr>
            <a:r>
              <a:rPr lang="en" sz="1200">
                <a:latin typeface="Cambria"/>
                <a:ea typeface="Cambria"/>
                <a:cs typeface="Cambria"/>
                <a:sym typeface="Cambria"/>
              </a:rPr>
              <a:t>Who Benefits? </a:t>
            </a:r>
          </a:p>
          <a:p>
            <a:pPr marL="914400" lvl="1" indent="-304800" rtl="0">
              <a:spcBef>
                <a:spcPts val="0"/>
              </a:spcBef>
              <a:buSzPct val="100000"/>
              <a:buFont typeface="Cambria"/>
            </a:pPr>
            <a:r>
              <a:rPr lang="en" sz="1200">
                <a:latin typeface="Cambria"/>
                <a:ea typeface="Cambria"/>
                <a:cs typeface="Cambria"/>
                <a:sym typeface="Cambria"/>
              </a:rPr>
              <a:t>anxiety</a:t>
            </a:r>
          </a:p>
          <a:p>
            <a:pPr marL="914400" lvl="1" indent="-304800" rtl="0">
              <a:spcBef>
                <a:spcPts val="0"/>
              </a:spcBef>
              <a:buSzPct val="100000"/>
              <a:buFont typeface="Cambria"/>
            </a:pPr>
            <a:r>
              <a:rPr lang="en" sz="1200">
                <a:latin typeface="Cambria"/>
                <a:ea typeface="Cambria"/>
                <a:cs typeface="Cambria"/>
                <a:sym typeface="Cambria"/>
              </a:rPr>
              <a:t>depression</a:t>
            </a:r>
          </a:p>
          <a:p>
            <a:pPr marL="914400" lvl="1" indent="-304800" rtl="0">
              <a:spcBef>
                <a:spcPts val="0"/>
              </a:spcBef>
              <a:buSzPct val="100000"/>
              <a:buFont typeface="Cambria"/>
            </a:pPr>
            <a:r>
              <a:rPr lang="en" sz="1200">
                <a:latin typeface="Cambria"/>
                <a:ea typeface="Cambria"/>
                <a:cs typeface="Cambria"/>
                <a:sym typeface="Cambria"/>
              </a:rPr>
              <a:t>PTSD</a:t>
            </a:r>
          </a:p>
          <a:p>
            <a:pPr marL="914400" lvl="1" indent="-304800" rtl="0">
              <a:spcBef>
                <a:spcPts val="0"/>
              </a:spcBef>
              <a:buSzPct val="100000"/>
              <a:buFont typeface="Cambria"/>
            </a:pPr>
            <a:r>
              <a:rPr lang="en" sz="1200">
                <a:latin typeface="Cambria"/>
                <a:ea typeface="Cambria"/>
                <a:cs typeface="Cambria"/>
                <a:sym typeface="Cambria"/>
              </a:rPr>
              <a:t>ADHD</a:t>
            </a:r>
          </a:p>
          <a:p>
            <a:pPr marL="914400" lvl="1" indent="-304800" rtl="0">
              <a:spcBef>
                <a:spcPts val="0"/>
              </a:spcBef>
              <a:buSzPct val="100000"/>
              <a:buFont typeface="Cambria"/>
            </a:pPr>
            <a:r>
              <a:rPr lang="en" sz="1200">
                <a:latin typeface="Cambria"/>
                <a:ea typeface="Cambria"/>
                <a:cs typeface="Cambria"/>
                <a:sym typeface="Cambria"/>
              </a:rPr>
              <a:t>autism</a:t>
            </a:r>
          </a:p>
          <a:p>
            <a:pPr marL="914400" lvl="1" indent="-304800" rtl="0">
              <a:spcBef>
                <a:spcPts val="0"/>
              </a:spcBef>
              <a:buSzPct val="100000"/>
              <a:buFont typeface="Cambria"/>
            </a:pPr>
            <a:r>
              <a:rPr lang="en" sz="1200">
                <a:latin typeface="Cambria"/>
                <a:ea typeface="Cambria"/>
                <a:cs typeface="Cambria"/>
                <a:sym typeface="Cambria"/>
              </a:rPr>
              <a:t>OCD/tic disorders</a:t>
            </a:r>
          </a:p>
          <a:p>
            <a:pPr marL="914400" lvl="1" indent="-304800" rtl="0">
              <a:spcBef>
                <a:spcPts val="0"/>
              </a:spcBef>
              <a:buSzPct val="100000"/>
              <a:buFont typeface="Cambria"/>
            </a:pPr>
            <a:r>
              <a:rPr lang="en" sz="1200">
                <a:latin typeface="Cambria"/>
                <a:ea typeface="Cambria"/>
                <a:cs typeface="Cambria"/>
                <a:sym typeface="Cambria"/>
              </a:rPr>
              <a:t>eating disorders</a:t>
            </a:r>
          </a:p>
          <a:p>
            <a:pPr marL="914400" lvl="1" indent="-304800" rtl="0">
              <a:spcBef>
                <a:spcPts val="0"/>
              </a:spcBef>
              <a:buSzPct val="100000"/>
              <a:buFont typeface="Cambria"/>
            </a:pPr>
            <a:r>
              <a:rPr lang="en" sz="1200">
                <a:latin typeface="Cambria"/>
                <a:ea typeface="Cambria"/>
                <a:cs typeface="Cambria"/>
                <a:sym typeface="Cambria"/>
              </a:rPr>
              <a:t>insomnia</a:t>
            </a:r>
          </a:p>
          <a:p>
            <a:pPr marL="457200" lvl="0" indent="-304800" rtl="0">
              <a:spcBef>
                <a:spcPts val="0"/>
              </a:spcBef>
              <a:buSzPct val="100000"/>
              <a:buFont typeface="Cambria"/>
            </a:pPr>
            <a:r>
              <a:rPr lang="en" sz="1200">
                <a:latin typeface="Cambria"/>
                <a:ea typeface="Cambria"/>
                <a:cs typeface="Cambria"/>
                <a:sym typeface="Cambria"/>
              </a:rPr>
              <a:t>Level B evidence: medications are primary treatment for bipolar and schizophrenia but CBT can give additional benefit</a:t>
            </a:r>
          </a:p>
          <a:p>
            <a:pPr marL="457200" lvl="0" indent="-304800" rtl="0">
              <a:spcBef>
                <a:spcPts val="0"/>
              </a:spcBef>
              <a:buSzPct val="100000"/>
              <a:buFont typeface="Cambria"/>
            </a:pPr>
            <a:r>
              <a:rPr lang="en" sz="1200">
                <a:latin typeface="Cambria"/>
                <a:ea typeface="Cambria"/>
                <a:cs typeface="Cambria"/>
                <a:sym typeface="Cambria"/>
              </a:rPr>
              <a:t>Level A evidence: CBT is effective for mild to moderate depression, anxiety, PTSD, OCD, tic disorders, personality disorders, insomnia, and ADHD</a:t>
            </a:r>
          </a:p>
          <a:p>
            <a:pPr lvl="0" rtl="0">
              <a:spcBef>
                <a:spcPts val="0"/>
              </a:spcBef>
              <a:buNone/>
            </a:pPr>
            <a:endParaRPr sz="1200">
              <a:latin typeface="Cambria"/>
              <a:ea typeface="Cambria"/>
              <a:cs typeface="Cambria"/>
              <a:sym typeface="Cambria"/>
            </a:endParaRPr>
          </a:p>
          <a:p>
            <a:pPr marL="0" lvl="0" indent="0">
              <a:spcBef>
                <a:spcPts val="0"/>
              </a:spcBef>
              <a:buNone/>
            </a:pPr>
            <a:endParaRPr sz="1200">
              <a:latin typeface="Cambria"/>
              <a:ea typeface="Cambria"/>
              <a:cs typeface="Cambria"/>
              <a:sym typeface="Cambria"/>
            </a:endParaRPr>
          </a:p>
        </p:txBody>
      </p:sp>
      <p:pic>
        <p:nvPicPr>
          <p:cNvPr id="78" name="Shape 78"/>
          <p:cNvPicPr preferRelativeResize="0"/>
          <p:nvPr/>
        </p:nvPicPr>
        <p:blipFill>
          <a:blip r:embed="rId3">
            <a:alphaModFix/>
          </a:blip>
          <a:stretch>
            <a:fillRect/>
          </a:stretch>
        </p:blipFill>
        <p:spPr>
          <a:xfrm>
            <a:off x="5906500" y="1579675"/>
            <a:ext cx="2813149" cy="2213000"/>
          </a:xfrm>
          <a:prstGeom prst="rect">
            <a:avLst/>
          </a:prstGeom>
          <a:noFill/>
          <a:ln>
            <a:noFill/>
          </a:ln>
        </p:spPr>
      </p:pic>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2"/>
        <p:cNvGrpSpPr/>
        <p:nvPr/>
      </p:nvGrpSpPr>
      <p:grpSpPr>
        <a:xfrm>
          <a:off x="0" y="0"/>
          <a:ext cx="0" cy="0"/>
          <a:chOff x="0" y="0"/>
          <a:chExt cx="0" cy="0"/>
        </a:xfrm>
      </p:grpSpPr>
      <p:pic>
        <p:nvPicPr>
          <p:cNvPr id="83" name="Shape 83"/>
          <p:cNvPicPr preferRelativeResize="0"/>
          <p:nvPr/>
        </p:nvPicPr>
        <p:blipFill>
          <a:blip r:embed="rId3">
            <a:alphaModFix/>
          </a:blip>
          <a:stretch>
            <a:fillRect/>
          </a:stretch>
        </p:blipFill>
        <p:spPr>
          <a:xfrm>
            <a:off x="-42425" y="-59421"/>
            <a:ext cx="4800700" cy="3331824"/>
          </a:xfrm>
          <a:prstGeom prst="rect">
            <a:avLst/>
          </a:prstGeom>
          <a:noFill/>
          <a:ln>
            <a:noFill/>
          </a:ln>
        </p:spPr>
      </p:pic>
      <p:pic>
        <p:nvPicPr>
          <p:cNvPr id="84" name="Shape 84"/>
          <p:cNvPicPr preferRelativeResize="0"/>
          <p:nvPr/>
        </p:nvPicPr>
        <p:blipFill>
          <a:blip r:embed="rId4">
            <a:alphaModFix/>
          </a:blip>
          <a:stretch>
            <a:fillRect/>
          </a:stretch>
        </p:blipFill>
        <p:spPr>
          <a:xfrm>
            <a:off x="4626426" y="2075475"/>
            <a:ext cx="4517574" cy="2989400"/>
          </a:xfrm>
          <a:prstGeom prst="rect">
            <a:avLst/>
          </a:prstGeom>
          <a:noFill/>
          <a:ln>
            <a:noFill/>
          </a:ln>
        </p:spPr>
      </p:pic>
      <p:sp>
        <p:nvSpPr>
          <p:cNvPr id="85" name="Shape 85"/>
          <p:cNvSpPr txBox="1"/>
          <p:nvPr/>
        </p:nvSpPr>
        <p:spPr>
          <a:xfrm>
            <a:off x="0" y="2928250"/>
            <a:ext cx="4073099" cy="3000000"/>
          </a:xfrm>
          <a:prstGeom prst="rect">
            <a:avLst/>
          </a:prstGeom>
          <a:noFill/>
          <a:ln>
            <a:noFill/>
          </a:ln>
        </p:spPr>
        <p:txBody>
          <a:bodyPr lIns="91425" tIns="91425" rIns="91425" bIns="91425" anchor="ctr" anchorCtr="0">
            <a:noAutofit/>
          </a:bodyPr>
          <a:lstStyle/>
          <a:p>
            <a:pPr lvl="0" rtl="0">
              <a:spcBef>
                <a:spcPts val="0"/>
              </a:spcBef>
              <a:buNone/>
            </a:pPr>
            <a:r>
              <a:rPr lang="en" sz="1100"/>
              <a:t>“I cannot connect with anyone”...target change in this emotion - could challenge pt to give examples of times when they did engage with others. → pt feels less hopeless and that this belief/thought was wrong → and then reach out to engage a friend </a:t>
            </a:r>
          </a:p>
        </p:txBody>
      </p:sp>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9"/>
        <p:cNvGrpSpPr/>
        <p:nvPr/>
      </p:nvGrpSpPr>
      <p:grpSpPr>
        <a:xfrm>
          <a:off x="0" y="0"/>
          <a:ext cx="0" cy="0"/>
          <a:chOff x="0" y="0"/>
          <a:chExt cx="0" cy="0"/>
        </a:xfrm>
      </p:grpSpPr>
      <p:sp>
        <p:nvSpPr>
          <p:cNvPr id="90" name="Shape 90"/>
          <p:cNvSpPr txBox="1">
            <a:spLocks noGrp="1"/>
          </p:cNvSpPr>
          <p:nvPr>
            <p:ph type="title"/>
          </p:nvPr>
        </p:nvSpPr>
        <p:spPr>
          <a:xfrm>
            <a:off x="311700" y="292850"/>
            <a:ext cx="8520599" cy="800999"/>
          </a:xfrm>
          <a:prstGeom prst="rect">
            <a:avLst/>
          </a:prstGeom>
        </p:spPr>
        <p:txBody>
          <a:bodyPr lIns="91425" tIns="91425" rIns="91425" bIns="91425" anchor="t" anchorCtr="0">
            <a:noAutofit/>
          </a:bodyPr>
          <a:lstStyle/>
          <a:p>
            <a:pPr lvl="0">
              <a:spcBef>
                <a:spcPts val="0"/>
              </a:spcBef>
              <a:buNone/>
            </a:pPr>
            <a:r>
              <a:rPr lang="en"/>
              <a:t>How could it help with Medical Comorbidities </a:t>
            </a:r>
          </a:p>
        </p:txBody>
      </p:sp>
      <p:sp>
        <p:nvSpPr>
          <p:cNvPr id="91" name="Shape 91"/>
          <p:cNvSpPr txBox="1">
            <a:spLocks noGrp="1"/>
          </p:cNvSpPr>
          <p:nvPr>
            <p:ph type="body" idx="1"/>
          </p:nvPr>
        </p:nvSpPr>
        <p:spPr>
          <a:xfrm>
            <a:off x="311700" y="1093850"/>
            <a:ext cx="8520599" cy="3924900"/>
          </a:xfrm>
          <a:prstGeom prst="rect">
            <a:avLst/>
          </a:prstGeom>
        </p:spPr>
        <p:txBody>
          <a:bodyPr lIns="91425" tIns="91425" rIns="91425" bIns="91425" anchor="t" anchorCtr="0">
            <a:noAutofit/>
          </a:bodyPr>
          <a:lstStyle/>
          <a:p>
            <a:pPr lvl="0" rtl="0">
              <a:lnSpc>
                <a:spcPct val="112500"/>
              </a:lnSpc>
              <a:spcBef>
                <a:spcPts val="1100"/>
              </a:spcBef>
              <a:spcAft>
                <a:spcPts val="1100"/>
              </a:spcAft>
              <a:buNone/>
            </a:pPr>
            <a:r>
              <a:rPr lang="en" sz="1200" b="1">
                <a:solidFill>
                  <a:srgbClr val="000000"/>
                </a:solidFill>
                <a:highlight>
                  <a:srgbClr val="FFFFFF"/>
                </a:highlight>
                <a:latin typeface="Arial"/>
                <a:ea typeface="Arial"/>
                <a:cs typeface="Arial"/>
                <a:sym typeface="Arial"/>
              </a:rPr>
              <a:t>A randomized controlled trial of cognitive behavioral therapy for adherence and depression (CBT-AD) in patients with uncontrolled type 2 diabetes.</a:t>
            </a:r>
          </a:p>
          <a:p>
            <a:pPr marR="38100" lvl="0" rtl="0">
              <a:lnSpc>
                <a:spcPct val="134998"/>
              </a:lnSpc>
              <a:spcBef>
                <a:spcPts val="0"/>
              </a:spcBef>
              <a:spcAft>
                <a:spcPts val="0"/>
              </a:spcAft>
              <a:buNone/>
            </a:pPr>
            <a:r>
              <a:rPr lang="en" sz="1000">
                <a:solidFill>
                  <a:srgbClr val="000000"/>
                </a:solidFill>
                <a:highlight>
                  <a:srgbClr val="FFFFFF"/>
                </a:highlight>
                <a:latin typeface="Arial"/>
                <a:ea typeface="Arial"/>
                <a:cs typeface="Arial"/>
                <a:sym typeface="Arial"/>
              </a:rPr>
              <a:t>87 adults with unipolar depression and uncontrolled DM2 had CBT along with usual therapy for their depression. </a:t>
            </a:r>
          </a:p>
          <a:p>
            <a:pPr marR="38100" lvl="0" rtl="0">
              <a:lnSpc>
                <a:spcPct val="134998"/>
              </a:lnSpc>
              <a:spcBef>
                <a:spcPts val="0"/>
              </a:spcBef>
              <a:spcAft>
                <a:spcPts val="0"/>
              </a:spcAft>
              <a:buNone/>
            </a:pPr>
            <a:r>
              <a:rPr lang="en" sz="1000" b="1">
                <a:solidFill>
                  <a:srgbClr val="000000"/>
                </a:solidFill>
                <a:highlight>
                  <a:srgbClr val="FFFFFF"/>
                </a:highlight>
                <a:latin typeface="Arial"/>
                <a:ea typeface="Arial"/>
                <a:cs typeface="Arial"/>
                <a:sym typeface="Arial"/>
              </a:rPr>
              <a:t>RESULTS:</a:t>
            </a:r>
          </a:p>
          <a:p>
            <a:pPr lvl="0" rtl="0">
              <a:lnSpc>
                <a:spcPct val="134998"/>
              </a:lnSpc>
              <a:spcBef>
                <a:spcPts val="0"/>
              </a:spcBef>
              <a:spcAft>
                <a:spcPts val="600"/>
              </a:spcAft>
              <a:buNone/>
            </a:pPr>
            <a:r>
              <a:rPr lang="en" sz="1000">
                <a:solidFill>
                  <a:srgbClr val="000000"/>
                </a:solidFill>
                <a:highlight>
                  <a:srgbClr val="FFFFFF"/>
                </a:highlight>
                <a:latin typeface="Arial"/>
                <a:ea typeface="Arial"/>
                <a:cs typeface="Arial"/>
                <a:sym typeface="Arial"/>
              </a:rPr>
              <a:t>Immediately after acute treatment (4 months), adjusting for baseline, CBT-AD had 20.7 percentage points greater oral medication adherence on electronic pill cap (95% CI -31.14 to -10.22, P = 0.000), 24.3 percentage points higher medication adherence at 4/8/12 mo</a:t>
            </a:r>
          </a:p>
          <a:p>
            <a:pPr lvl="0" rtl="0">
              <a:lnSpc>
                <a:spcPct val="134998"/>
              </a:lnSpc>
              <a:spcBef>
                <a:spcPts val="0"/>
              </a:spcBef>
              <a:spcAft>
                <a:spcPts val="600"/>
              </a:spcAft>
              <a:buNone/>
            </a:pPr>
            <a:r>
              <a:rPr lang="en" sz="1000">
                <a:solidFill>
                  <a:srgbClr val="000000"/>
                </a:solidFill>
                <a:highlight>
                  <a:srgbClr val="FFFFFF"/>
                </a:highlight>
                <a:latin typeface="Arial"/>
                <a:ea typeface="Arial"/>
                <a:cs typeface="Arial"/>
                <a:sym typeface="Arial"/>
              </a:rPr>
              <a:t>30.2% points greater SMBG adherence through glucometer downloads, 16.9% at 4/8/12 mo</a:t>
            </a:r>
          </a:p>
          <a:p>
            <a:pPr lvl="0" rtl="0">
              <a:lnSpc>
                <a:spcPct val="134998"/>
              </a:lnSpc>
              <a:spcBef>
                <a:spcPts val="0"/>
              </a:spcBef>
              <a:spcAft>
                <a:spcPts val="600"/>
              </a:spcAft>
              <a:buNone/>
            </a:pPr>
            <a:r>
              <a:rPr lang="en" sz="1000">
                <a:solidFill>
                  <a:srgbClr val="000000"/>
                </a:solidFill>
                <a:highlight>
                  <a:srgbClr val="FFFFFF"/>
                </a:highlight>
                <a:latin typeface="Arial"/>
                <a:ea typeface="Arial"/>
                <a:cs typeface="Arial"/>
                <a:sym typeface="Arial"/>
              </a:rPr>
              <a:t>6.44% points lower depression scores on the Montgomery-Asberg Depression Rating Scale, 16.9%</a:t>
            </a:r>
          </a:p>
          <a:p>
            <a:pPr lvl="0" rtl="0">
              <a:lnSpc>
                <a:spcPct val="134998"/>
              </a:lnSpc>
              <a:spcBef>
                <a:spcPts val="0"/>
              </a:spcBef>
              <a:spcAft>
                <a:spcPts val="600"/>
              </a:spcAft>
              <a:buNone/>
            </a:pPr>
            <a:r>
              <a:rPr lang="en" sz="1000">
                <a:solidFill>
                  <a:srgbClr val="000000"/>
                </a:solidFill>
                <a:highlight>
                  <a:srgbClr val="FFFFFF"/>
                </a:highlight>
                <a:latin typeface="Arial"/>
                <a:ea typeface="Arial"/>
                <a:cs typeface="Arial"/>
                <a:sym typeface="Arial"/>
              </a:rPr>
              <a:t>0.74% points lower on the Clinical Global Impression (95% CI 0.16-1.32, P = 0.01)</a:t>
            </a:r>
          </a:p>
          <a:p>
            <a:pPr lvl="0" rtl="0">
              <a:lnSpc>
                <a:spcPct val="134998"/>
              </a:lnSpc>
              <a:spcBef>
                <a:spcPts val="0"/>
              </a:spcBef>
              <a:spcAft>
                <a:spcPts val="600"/>
              </a:spcAft>
              <a:buNone/>
            </a:pPr>
            <a:r>
              <a:rPr lang="en" sz="1000">
                <a:solidFill>
                  <a:srgbClr val="000000"/>
                </a:solidFill>
                <a:highlight>
                  <a:srgbClr val="FFFFFF"/>
                </a:highlight>
                <a:latin typeface="Arial"/>
                <a:ea typeface="Arial"/>
                <a:cs typeface="Arial"/>
                <a:sym typeface="Arial"/>
              </a:rPr>
              <a:t>0.72% units lower A1C (95% CI 0.29-1.15, P = 0.001) relative to ETAU, .63% improvement at 4/8/12 mo</a:t>
            </a:r>
          </a:p>
          <a:p>
            <a:pPr marR="38100" lvl="0" rtl="0">
              <a:lnSpc>
                <a:spcPct val="134998"/>
              </a:lnSpc>
              <a:spcBef>
                <a:spcPts val="0"/>
              </a:spcBef>
              <a:spcAft>
                <a:spcPts val="0"/>
              </a:spcAft>
              <a:buNone/>
            </a:pPr>
            <a:r>
              <a:rPr lang="en" sz="1000" b="1">
                <a:solidFill>
                  <a:srgbClr val="000000"/>
                </a:solidFill>
                <a:highlight>
                  <a:srgbClr val="FFFFFF"/>
                </a:highlight>
                <a:latin typeface="Arial"/>
                <a:ea typeface="Arial"/>
                <a:cs typeface="Arial"/>
                <a:sym typeface="Arial"/>
              </a:rPr>
              <a:t>CONCLUSIONS:</a:t>
            </a:r>
          </a:p>
          <a:p>
            <a:pPr lvl="0" rtl="0">
              <a:lnSpc>
                <a:spcPct val="134998"/>
              </a:lnSpc>
              <a:spcBef>
                <a:spcPts val="0"/>
              </a:spcBef>
              <a:spcAft>
                <a:spcPts val="600"/>
              </a:spcAft>
              <a:buNone/>
            </a:pPr>
            <a:r>
              <a:rPr lang="en" sz="1000">
                <a:solidFill>
                  <a:srgbClr val="000000"/>
                </a:solidFill>
                <a:highlight>
                  <a:srgbClr val="FFFFFF"/>
                </a:highlight>
                <a:latin typeface="Arial"/>
                <a:ea typeface="Arial"/>
                <a:cs typeface="Arial"/>
                <a:sym typeface="Arial"/>
              </a:rPr>
              <a:t>CBT-AD is an effective intervention for adherence, depression, and glycemic control, with enduring and clinically meaningful benefits for diabetes self-management and glycemic control in adults with type 2 diabetes and depression. </a:t>
            </a:r>
            <a:r>
              <a:rPr lang="en" sz="1000" b="1" i="1">
                <a:solidFill>
                  <a:srgbClr val="000000"/>
                </a:solidFill>
                <a:highlight>
                  <a:srgbClr val="FFFFFF"/>
                </a:highlight>
                <a:latin typeface="Arial"/>
                <a:ea typeface="Arial"/>
                <a:cs typeface="Arial"/>
                <a:sym typeface="Arial"/>
              </a:rPr>
              <a:t>Interestingly no significant improvement in depression</a:t>
            </a:r>
            <a:r>
              <a:rPr lang="en" sz="1000">
                <a:solidFill>
                  <a:srgbClr val="000000"/>
                </a:solidFill>
                <a:highlight>
                  <a:srgbClr val="FFFFFF"/>
                </a:highlight>
                <a:latin typeface="Arial"/>
                <a:ea typeface="Arial"/>
                <a:cs typeface="Arial"/>
                <a:sym typeface="Arial"/>
              </a:rPr>
              <a:t>. </a:t>
            </a:r>
          </a:p>
          <a:p>
            <a:pPr lvl="0">
              <a:spcBef>
                <a:spcPts val="0"/>
              </a:spcBef>
              <a:buNone/>
            </a:pPr>
            <a:endParaRPr/>
          </a:p>
        </p:txBody>
      </p:sp>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5"/>
        <p:cNvGrpSpPr/>
        <p:nvPr/>
      </p:nvGrpSpPr>
      <p:grpSpPr>
        <a:xfrm>
          <a:off x="0" y="0"/>
          <a:ext cx="0" cy="0"/>
          <a:chOff x="0" y="0"/>
          <a:chExt cx="0" cy="0"/>
        </a:xfrm>
      </p:grpSpPr>
      <p:sp>
        <p:nvSpPr>
          <p:cNvPr id="96" name="Shape 96"/>
          <p:cNvSpPr txBox="1">
            <a:spLocks noGrp="1"/>
          </p:cNvSpPr>
          <p:nvPr>
            <p:ph type="title"/>
          </p:nvPr>
        </p:nvSpPr>
        <p:spPr>
          <a:xfrm>
            <a:off x="311700" y="292850"/>
            <a:ext cx="8520599" cy="800999"/>
          </a:xfrm>
          <a:prstGeom prst="rect">
            <a:avLst/>
          </a:prstGeom>
        </p:spPr>
        <p:txBody>
          <a:bodyPr lIns="91425" tIns="91425" rIns="91425" bIns="91425" anchor="t" anchorCtr="0">
            <a:noAutofit/>
          </a:bodyPr>
          <a:lstStyle/>
          <a:p>
            <a:pPr lvl="0" rtl="0">
              <a:spcBef>
                <a:spcPts val="0"/>
              </a:spcBef>
              <a:buNone/>
            </a:pPr>
            <a:r>
              <a:rPr lang="en"/>
              <a:t>But where do I find someone?? </a:t>
            </a:r>
          </a:p>
        </p:txBody>
      </p:sp>
      <p:sp>
        <p:nvSpPr>
          <p:cNvPr id="97" name="Shape 97"/>
          <p:cNvSpPr txBox="1"/>
          <p:nvPr/>
        </p:nvSpPr>
        <p:spPr>
          <a:xfrm>
            <a:off x="847850" y="1459050"/>
            <a:ext cx="4888800" cy="570299"/>
          </a:xfrm>
          <a:prstGeom prst="rect">
            <a:avLst/>
          </a:prstGeom>
          <a:noFill/>
          <a:ln>
            <a:noFill/>
          </a:ln>
        </p:spPr>
        <p:txBody>
          <a:bodyPr lIns="91425" tIns="91425" rIns="91425" bIns="91425" anchor="t" anchorCtr="0">
            <a:noAutofit/>
          </a:bodyPr>
          <a:lstStyle/>
          <a:p>
            <a:pPr lvl="0" rtl="0">
              <a:spcBef>
                <a:spcPts val="0"/>
              </a:spcBef>
              <a:buNone/>
            </a:pPr>
            <a:endParaRPr/>
          </a:p>
        </p:txBody>
      </p:sp>
      <p:pic>
        <p:nvPicPr>
          <p:cNvPr id="98" name="Shape 98"/>
          <p:cNvPicPr preferRelativeResize="0"/>
          <p:nvPr/>
        </p:nvPicPr>
        <p:blipFill>
          <a:blip r:embed="rId3">
            <a:alphaModFix/>
          </a:blip>
          <a:stretch>
            <a:fillRect/>
          </a:stretch>
        </p:blipFill>
        <p:spPr>
          <a:xfrm>
            <a:off x="236724" y="1059150"/>
            <a:ext cx="8230173" cy="3993175"/>
          </a:xfrm>
          <a:prstGeom prst="rect">
            <a:avLst/>
          </a:prstGeom>
          <a:noFill/>
          <a:ln>
            <a:noFill/>
          </a:ln>
        </p:spPr>
      </p:pic>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Shape 103"/>
          <p:cNvSpPr txBox="1">
            <a:spLocks noGrp="1"/>
          </p:cNvSpPr>
          <p:nvPr>
            <p:ph type="title"/>
          </p:nvPr>
        </p:nvSpPr>
        <p:spPr>
          <a:xfrm>
            <a:off x="311700" y="292850"/>
            <a:ext cx="8520599" cy="800999"/>
          </a:xfrm>
          <a:prstGeom prst="rect">
            <a:avLst/>
          </a:prstGeom>
        </p:spPr>
        <p:txBody>
          <a:bodyPr lIns="91425" tIns="91425" rIns="91425" bIns="91425" anchor="t" anchorCtr="0">
            <a:noAutofit/>
          </a:bodyPr>
          <a:lstStyle/>
          <a:p>
            <a:pPr lvl="0">
              <a:spcBef>
                <a:spcPts val="0"/>
              </a:spcBef>
              <a:buNone/>
            </a:pPr>
            <a:r>
              <a:rPr lang="en"/>
              <a:t>DBT: Dialectical Behavioral Therapy </a:t>
            </a:r>
          </a:p>
        </p:txBody>
      </p:sp>
      <p:sp>
        <p:nvSpPr>
          <p:cNvPr id="104" name="Shape 104"/>
          <p:cNvSpPr txBox="1">
            <a:spLocks noGrp="1"/>
          </p:cNvSpPr>
          <p:nvPr>
            <p:ph type="body" idx="1"/>
          </p:nvPr>
        </p:nvSpPr>
        <p:spPr>
          <a:xfrm>
            <a:off x="311700" y="1228675"/>
            <a:ext cx="8520599" cy="3340199"/>
          </a:xfrm>
          <a:prstGeom prst="rect">
            <a:avLst/>
          </a:prstGeom>
        </p:spPr>
        <p:txBody>
          <a:bodyPr lIns="91425" tIns="91425" rIns="91425" bIns="91425" anchor="t" anchorCtr="0">
            <a:noAutofit/>
          </a:bodyPr>
          <a:lstStyle/>
          <a:p>
            <a:pPr lvl="0" rtl="0">
              <a:spcBef>
                <a:spcPts val="0"/>
              </a:spcBef>
              <a:buNone/>
            </a:pPr>
            <a:r>
              <a:rPr lang="en" sz="1400">
                <a:solidFill>
                  <a:srgbClr val="000000"/>
                </a:solidFill>
                <a:highlight>
                  <a:srgbClr val="FFFFFF"/>
                </a:highlight>
                <a:latin typeface="Cambria"/>
                <a:ea typeface="Cambria"/>
                <a:cs typeface="Cambria"/>
                <a:sym typeface="Cambria"/>
              </a:rPr>
              <a:t>DBT was originally developed in the 1980s by Marsha Linehan, a psychologist at the University of Washington.</a:t>
            </a:r>
          </a:p>
          <a:p>
            <a:pPr marL="0" lvl="0" indent="0" rtl="0">
              <a:spcBef>
                <a:spcPts val="0"/>
              </a:spcBef>
              <a:spcAft>
                <a:spcPts val="0"/>
              </a:spcAft>
              <a:buNone/>
            </a:pPr>
            <a:r>
              <a:rPr lang="en" sz="1400">
                <a:solidFill>
                  <a:srgbClr val="000000"/>
                </a:solidFill>
                <a:latin typeface="Cambria"/>
                <a:ea typeface="Cambria"/>
                <a:cs typeface="Cambria"/>
                <a:sym typeface="Cambria"/>
              </a:rPr>
              <a:t>DBT has four major components:</a:t>
            </a:r>
          </a:p>
          <a:p>
            <a:pPr marL="114300" lvl="0" rtl="0">
              <a:spcBef>
                <a:spcPts val="0"/>
              </a:spcBef>
              <a:spcAft>
                <a:spcPts val="0"/>
              </a:spcAft>
              <a:buNone/>
            </a:pPr>
            <a:r>
              <a:rPr lang="en" sz="1200">
                <a:solidFill>
                  <a:srgbClr val="000000"/>
                </a:solidFill>
                <a:latin typeface="Cambria"/>
                <a:ea typeface="Cambria"/>
                <a:cs typeface="Cambria"/>
                <a:sym typeface="Cambria"/>
              </a:rPr>
              <a:t>1. Weekly individual (one-to-one) therapy</a:t>
            </a:r>
          </a:p>
          <a:p>
            <a:pPr marL="114300" lvl="0" rtl="0">
              <a:spcBef>
                <a:spcPts val="0"/>
              </a:spcBef>
              <a:spcAft>
                <a:spcPts val="0"/>
              </a:spcAft>
              <a:buNone/>
            </a:pPr>
            <a:r>
              <a:rPr lang="en" sz="1200">
                <a:solidFill>
                  <a:srgbClr val="000000"/>
                </a:solidFill>
                <a:latin typeface="Cambria"/>
                <a:ea typeface="Cambria"/>
                <a:cs typeface="Cambria"/>
                <a:sym typeface="Cambria"/>
              </a:rPr>
              <a:t>2. Weekly skills-training sessions, usually in the form of groups</a:t>
            </a:r>
          </a:p>
          <a:p>
            <a:pPr marL="114300" lvl="0" rtl="0">
              <a:spcBef>
                <a:spcPts val="0"/>
              </a:spcBef>
              <a:spcAft>
                <a:spcPts val="0"/>
              </a:spcAft>
              <a:buNone/>
            </a:pPr>
            <a:r>
              <a:rPr lang="en" sz="1200">
                <a:solidFill>
                  <a:srgbClr val="000000"/>
                </a:solidFill>
                <a:latin typeface="Cambria"/>
                <a:ea typeface="Cambria"/>
                <a:cs typeface="Cambria"/>
                <a:sym typeface="Cambria"/>
              </a:rPr>
              <a:t>3. As-needed consultation between client and therapist outside of sessions</a:t>
            </a:r>
          </a:p>
          <a:p>
            <a:pPr marL="114300" lvl="0" rtl="0">
              <a:spcBef>
                <a:spcPts val="0"/>
              </a:spcBef>
              <a:spcAft>
                <a:spcPts val="0"/>
              </a:spcAft>
              <a:buNone/>
            </a:pPr>
            <a:r>
              <a:rPr lang="en" sz="1200">
                <a:solidFill>
                  <a:srgbClr val="000000"/>
                </a:solidFill>
                <a:latin typeface="Cambria"/>
                <a:ea typeface="Cambria"/>
                <a:cs typeface="Cambria"/>
                <a:sym typeface="Cambria"/>
              </a:rPr>
              <a:t>4. Weekly therapist consultation meeting in which DBT therapists meet to discuss their DBT cases</a:t>
            </a:r>
          </a:p>
          <a:p>
            <a:pPr marL="114300" lvl="0" rtl="0">
              <a:spcBef>
                <a:spcPts val="0"/>
              </a:spcBef>
              <a:spcAft>
                <a:spcPts val="0"/>
              </a:spcAft>
              <a:buNone/>
            </a:pPr>
            <a:endParaRPr sz="850">
              <a:solidFill>
                <a:srgbClr val="000000"/>
              </a:solidFill>
              <a:latin typeface="Cambria"/>
              <a:ea typeface="Cambria"/>
              <a:cs typeface="Cambria"/>
              <a:sym typeface="Cambria"/>
            </a:endParaRPr>
          </a:p>
          <a:p>
            <a:pPr marL="114300" lvl="0" rtl="0">
              <a:spcBef>
                <a:spcPts val="0"/>
              </a:spcBef>
              <a:spcAft>
                <a:spcPts val="0"/>
              </a:spcAft>
              <a:buNone/>
            </a:pPr>
            <a:endParaRPr sz="850">
              <a:solidFill>
                <a:srgbClr val="000000"/>
              </a:solidFill>
              <a:latin typeface="Cambria"/>
              <a:ea typeface="Cambria"/>
              <a:cs typeface="Cambria"/>
              <a:sym typeface="Cambria"/>
            </a:endParaRPr>
          </a:p>
          <a:p>
            <a:pPr marL="457200" lvl="0" indent="-304800" rtl="0">
              <a:lnSpc>
                <a:spcPct val="100000"/>
              </a:lnSpc>
              <a:spcBef>
                <a:spcPts val="0"/>
              </a:spcBef>
              <a:spcAft>
                <a:spcPts val="0"/>
              </a:spcAft>
              <a:buClr>
                <a:srgbClr val="000000"/>
              </a:buClr>
              <a:buSzPct val="100000"/>
              <a:buFont typeface="Cambria"/>
            </a:pPr>
            <a:r>
              <a:rPr lang="en" sz="1200">
                <a:solidFill>
                  <a:srgbClr val="000000"/>
                </a:solidFill>
                <a:highlight>
                  <a:srgbClr val="FFFFFF"/>
                </a:highlight>
                <a:latin typeface="Cambria"/>
                <a:ea typeface="Cambria"/>
                <a:cs typeface="Cambria"/>
                <a:sym typeface="Cambria"/>
              </a:rPr>
              <a:t>The skills-training component of DBT involves teaching the individual specific skills designed to help improve their life in four major areas: </a:t>
            </a:r>
          </a:p>
          <a:p>
            <a:pPr marL="914400" lvl="0" indent="-304800" rtl="0">
              <a:lnSpc>
                <a:spcPct val="100000"/>
              </a:lnSpc>
              <a:spcBef>
                <a:spcPts val="0"/>
              </a:spcBef>
              <a:spcAft>
                <a:spcPts val="0"/>
              </a:spcAft>
              <a:buClr>
                <a:srgbClr val="000000"/>
              </a:buClr>
              <a:buSzPct val="100000"/>
              <a:buFont typeface="Cambria"/>
            </a:pPr>
            <a:r>
              <a:rPr lang="en" sz="1200">
                <a:solidFill>
                  <a:srgbClr val="000000"/>
                </a:solidFill>
                <a:highlight>
                  <a:srgbClr val="FFFFFF"/>
                </a:highlight>
                <a:latin typeface="Cambria"/>
                <a:ea typeface="Cambria"/>
                <a:cs typeface="Cambria"/>
                <a:sym typeface="Cambria"/>
              </a:rPr>
              <a:t>mindfulness, emotion regulation, interpersonal effectiveness, and distress tolerance.</a:t>
            </a:r>
          </a:p>
          <a:p>
            <a:pPr lvl="0" rtl="0">
              <a:lnSpc>
                <a:spcPct val="100000"/>
              </a:lnSpc>
              <a:spcBef>
                <a:spcPts val="0"/>
              </a:spcBef>
              <a:spcAft>
                <a:spcPts val="0"/>
              </a:spcAft>
              <a:buNone/>
            </a:pPr>
            <a:endParaRPr sz="1200">
              <a:solidFill>
                <a:srgbClr val="000000"/>
              </a:solidFill>
              <a:highlight>
                <a:srgbClr val="FFFFFF"/>
              </a:highlight>
              <a:latin typeface="Cambria"/>
              <a:ea typeface="Cambria"/>
              <a:cs typeface="Cambria"/>
              <a:sym typeface="Cambria"/>
            </a:endParaRPr>
          </a:p>
          <a:p>
            <a:pPr lvl="0" rtl="0">
              <a:lnSpc>
                <a:spcPct val="100000"/>
              </a:lnSpc>
              <a:spcBef>
                <a:spcPts val="0"/>
              </a:spcBef>
              <a:spcAft>
                <a:spcPts val="0"/>
              </a:spcAft>
              <a:buNone/>
            </a:pPr>
            <a:endParaRPr sz="1400">
              <a:latin typeface="Cambria"/>
              <a:ea typeface="Cambria"/>
              <a:cs typeface="Cambria"/>
              <a:sym typeface="Cambria"/>
            </a:endParaRPr>
          </a:p>
        </p:txBody>
      </p:sp>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Shape 109"/>
          <p:cNvSpPr txBox="1">
            <a:spLocks noGrp="1"/>
          </p:cNvSpPr>
          <p:nvPr>
            <p:ph type="title"/>
          </p:nvPr>
        </p:nvSpPr>
        <p:spPr>
          <a:xfrm>
            <a:off x="311700" y="292850"/>
            <a:ext cx="8520599" cy="800999"/>
          </a:xfrm>
          <a:prstGeom prst="rect">
            <a:avLst/>
          </a:prstGeom>
        </p:spPr>
        <p:txBody>
          <a:bodyPr lIns="91425" tIns="91425" rIns="91425" bIns="91425" anchor="t" anchorCtr="0">
            <a:noAutofit/>
          </a:bodyPr>
          <a:lstStyle/>
          <a:p>
            <a:pPr lvl="0">
              <a:spcBef>
                <a:spcPts val="0"/>
              </a:spcBef>
              <a:buNone/>
            </a:pPr>
            <a:r>
              <a:rPr lang="en"/>
              <a:t>Who Benefits from DBT? </a:t>
            </a:r>
          </a:p>
        </p:txBody>
      </p:sp>
      <p:sp>
        <p:nvSpPr>
          <p:cNvPr id="110" name="Shape 110"/>
          <p:cNvSpPr txBox="1">
            <a:spLocks noGrp="1"/>
          </p:cNvSpPr>
          <p:nvPr>
            <p:ph type="body" idx="1"/>
          </p:nvPr>
        </p:nvSpPr>
        <p:spPr>
          <a:xfrm>
            <a:off x="311700" y="1228675"/>
            <a:ext cx="8520599" cy="3340199"/>
          </a:xfrm>
          <a:prstGeom prst="rect">
            <a:avLst/>
          </a:prstGeom>
        </p:spPr>
        <p:txBody>
          <a:bodyPr lIns="91425" tIns="91425" rIns="91425" bIns="91425" anchor="t" anchorCtr="0">
            <a:noAutofit/>
          </a:bodyPr>
          <a:lstStyle/>
          <a:p>
            <a:pPr lvl="0" rtl="0">
              <a:lnSpc>
                <a:spcPct val="100000"/>
              </a:lnSpc>
              <a:spcBef>
                <a:spcPts val="0"/>
              </a:spcBef>
              <a:spcAft>
                <a:spcPts val="0"/>
              </a:spcAft>
              <a:buNone/>
            </a:pPr>
            <a:endParaRPr sz="1400">
              <a:solidFill>
                <a:srgbClr val="000000"/>
              </a:solidFill>
              <a:latin typeface="Cambria"/>
              <a:ea typeface="Cambria"/>
              <a:cs typeface="Cambria"/>
              <a:sym typeface="Cambria"/>
            </a:endParaRPr>
          </a:p>
          <a:p>
            <a:pPr marL="457200" lvl="0" indent="-317500" rtl="0">
              <a:lnSpc>
                <a:spcPct val="100000"/>
              </a:lnSpc>
              <a:spcBef>
                <a:spcPts val="0"/>
              </a:spcBef>
              <a:spcAft>
                <a:spcPts val="0"/>
              </a:spcAft>
              <a:buClr>
                <a:srgbClr val="000000"/>
              </a:buClr>
              <a:buSzPct val="100000"/>
              <a:buFont typeface="Cambria"/>
            </a:pPr>
            <a:r>
              <a:rPr lang="en" sz="1400">
                <a:solidFill>
                  <a:srgbClr val="000000"/>
                </a:solidFill>
                <a:latin typeface="Cambria"/>
                <a:ea typeface="Cambria"/>
                <a:cs typeface="Cambria"/>
                <a:sym typeface="Cambria"/>
              </a:rPr>
              <a:t>DBT initially was created to treat chronic suicidality</a:t>
            </a:r>
          </a:p>
          <a:p>
            <a:pPr marL="457200" lvl="0" indent="-317500" rtl="0">
              <a:lnSpc>
                <a:spcPct val="100000"/>
              </a:lnSpc>
              <a:spcBef>
                <a:spcPts val="0"/>
              </a:spcBef>
              <a:spcAft>
                <a:spcPts val="0"/>
              </a:spcAft>
              <a:buClr>
                <a:srgbClr val="000000"/>
              </a:buClr>
              <a:buSzPct val="100000"/>
              <a:buFont typeface="Cambria"/>
            </a:pPr>
            <a:r>
              <a:rPr lang="en" sz="1400">
                <a:solidFill>
                  <a:srgbClr val="000000"/>
                </a:solidFill>
                <a:latin typeface="Cambria"/>
                <a:ea typeface="Cambria"/>
                <a:cs typeface="Cambria"/>
                <a:sym typeface="Cambria"/>
              </a:rPr>
              <a:t>Now DBT is commonly used with </a:t>
            </a:r>
          </a:p>
          <a:p>
            <a:pPr marL="914400" lvl="1" indent="-317500" rtl="0">
              <a:lnSpc>
                <a:spcPct val="100000"/>
              </a:lnSpc>
              <a:spcBef>
                <a:spcPts val="0"/>
              </a:spcBef>
              <a:spcAft>
                <a:spcPts val="0"/>
              </a:spcAft>
              <a:buClr>
                <a:srgbClr val="000000"/>
              </a:buClr>
              <a:buSzPct val="100000"/>
              <a:buFont typeface="Cambria"/>
            </a:pPr>
            <a:r>
              <a:rPr lang="en" sz="1400">
                <a:solidFill>
                  <a:srgbClr val="000000"/>
                </a:solidFill>
                <a:latin typeface="Cambria"/>
                <a:ea typeface="Cambria"/>
                <a:cs typeface="Cambria"/>
                <a:sym typeface="Cambria"/>
              </a:rPr>
              <a:t>BDP </a:t>
            </a:r>
          </a:p>
          <a:p>
            <a:pPr marL="914400" lvl="1" indent="-317500" rtl="0">
              <a:lnSpc>
                <a:spcPct val="100000"/>
              </a:lnSpc>
              <a:spcBef>
                <a:spcPts val="0"/>
              </a:spcBef>
              <a:spcAft>
                <a:spcPts val="0"/>
              </a:spcAft>
              <a:buClr>
                <a:srgbClr val="000000"/>
              </a:buClr>
              <a:buSzPct val="100000"/>
              <a:buFont typeface="Cambria"/>
            </a:pPr>
            <a:r>
              <a:rPr lang="en">
                <a:solidFill>
                  <a:srgbClr val="000000"/>
                </a:solidFill>
                <a:latin typeface="Cambria"/>
                <a:ea typeface="Cambria"/>
                <a:cs typeface="Cambria"/>
                <a:sym typeface="Cambria"/>
              </a:rPr>
              <a:t>E</a:t>
            </a:r>
            <a:r>
              <a:rPr lang="en" sz="1400">
                <a:solidFill>
                  <a:srgbClr val="000000"/>
                </a:solidFill>
                <a:latin typeface="Cambria"/>
                <a:ea typeface="Cambria"/>
                <a:cs typeface="Cambria"/>
                <a:sym typeface="Cambria"/>
              </a:rPr>
              <a:t>ating disorders (specifically bulimia and binge eating disorders)</a:t>
            </a:r>
          </a:p>
          <a:p>
            <a:pPr marL="914400" lvl="1" indent="-317500" rtl="0">
              <a:lnSpc>
                <a:spcPct val="100000"/>
              </a:lnSpc>
              <a:spcBef>
                <a:spcPts val="0"/>
              </a:spcBef>
              <a:spcAft>
                <a:spcPts val="0"/>
              </a:spcAft>
              <a:buClr>
                <a:srgbClr val="000000"/>
              </a:buClr>
              <a:buSzPct val="100000"/>
              <a:buFont typeface="Cambria"/>
            </a:pPr>
            <a:r>
              <a:rPr lang="en">
                <a:solidFill>
                  <a:srgbClr val="000000"/>
                </a:solidFill>
                <a:latin typeface="Cambria"/>
                <a:ea typeface="Cambria"/>
                <a:cs typeface="Cambria"/>
                <a:sym typeface="Cambria"/>
              </a:rPr>
              <a:t>S</a:t>
            </a:r>
            <a:r>
              <a:rPr lang="en" sz="1400">
                <a:solidFill>
                  <a:srgbClr val="000000"/>
                </a:solidFill>
                <a:latin typeface="Cambria"/>
                <a:ea typeface="Cambria"/>
                <a:cs typeface="Cambria"/>
                <a:sym typeface="Cambria"/>
              </a:rPr>
              <a:t>elf-injurious behavior </a:t>
            </a:r>
          </a:p>
          <a:p>
            <a:pPr marL="914400" lvl="1" indent="-317500" rtl="0">
              <a:lnSpc>
                <a:spcPct val="100000"/>
              </a:lnSpc>
              <a:spcBef>
                <a:spcPts val="0"/>
              </a:spcBef>
              <a:spcAft>
                <a:spcPts val="0"/>
              </a:spcAft>
              <a:buClr>
                <a:srgbClr val="000000"/>
              </a:buClr>
              <a:buSzPct val="100000"/>
              <a:buFont typeface="Cambria"/>
            </a:pPr>
            <a:r>
              <a:rPr lang="en">
                <a:solidFill>
                  <a:srgbClr val="000000"/>
                </a:solidFill>
                <a:latin typeface="Cambria"/>
                <a:ea typeface="Cambria"/>
                <a:cs typeface="Cambria"/>
                <a:sym typeface="Cambria"/>
              </a:rPr>
              <a:t>T</a:t>
            </a:r>
            <a:r>
              <a:rPr lang="en" sz="1400">
                <a:solidFill>
                  <a:srgbClr val="000000"/>
                </a:solidFill>
                <a:latin typeface="Cambria"/>
                <a:ea typeface="Cambria"/>
                <a:cs typeface="Cambria"/>
                <a:sym typeface="Cambria"/>
              </a:rPr>
              <a:t>reatment-resistant depression</a:t>
            </a:r>
          </a:p>
          <a:p>
            <a:pPr marL="914400" lvl="1" indent="-317500" rtl="0">
              <a:lnSpc>
                <a:spcPct val="100000"/>
              </a:lnSpc>
              <a:spcBef>
                <a:spcPts val="0"/>
              </a:spcBef>
              <a:spcAft>
                <a:spcPts val="0"/>
              </a:spcAft>
              <a:buClr>
                <a:srgbClr val="000000"/>
              </a:buClr>
              <a:buSzPct val="100000"/>
              <a:buFont typeface="Cambria"/>
            </a:pPr>
            <a:r>
              <a:rPr lang="en">
                <a:solidFill>
                  <a:srgbClr val="000000"/>
                </a:solidFill>
                <a:latin typeface="Cambria"/>
                <a:ea typeface="Cambria"/>
                <a:cs typeface="Cambria"/>
                <a:sym typeface="Cambria"/>
              </a:rPr>
              <a:t>D</a:t>
            </a:r>
            <a:r>
              <a:rPr lang="en" sz="1400">
                <a:solidFill>
                  <a:srgbClr val="000000"/>
                </a:solidFill>
                <a:latin typeface="Cambria"/>
                <a:ea typeface="Cambria"/>
                <a:cs typeface="Cambria"/>
                <a:sym typeface="Cambria"/>
              </a:rPr>
              <a:t>ual diagnosis patients (substance abuse and mental health diagnoses)  </a:t>
            </a:r>
          </a:p>
        </p:txBody>
      </p:sp>
    </p:spTree>
  </p:cSld>
  <p:clrMapOvr>
    <a:masterClrMapping/>
  </p:clrMapOvr>
  <p:transition spd="slow">
    <p:cut/>
  </p:transition>
</p:sld>
</file>

<file path=ppt/theme/theme1.xml><?xml version="1.0" encoding="utf-8"?>
<a:theme xmlns:a="http://schemas.openxmlformats.org/drawingml/2006/main" name="beach-day">
  <a:themeElements>
    <a:clrScheme name="Beach Day">
      <a:dk1>
        <a:srgbClr val="00FDC8"/>
      </a:dk1>
      <a:lt1>
        <a:srgbClr val="FFFFFF"/>
      </a:lt1>
      <a:dk2>
        <a:srgbClr val="666666"/>
      </a:dk2>
      <a:lt2>
        <a:srgbClr val="EEEEEE"/>
      </a:lt2>
      <a:accent1>
        <a:srgbClr val="212121"/>
      </a:accent1>
      <a:accent2>
        <a:srgbClr val="455A64"/>
      </a:accent2>
      <a:accent3>
        <a:srgbClr val="78909C"/>
      </a:accent3>
      <a:accent4>
        <a:srgbClr val="7C7CE0"/>
      </a:accent4>
      <a:accent5>
        <a:srgbClr val="DB4437"/>
      </a:accent5>
      <a:accent6>
        <a:srgbClr val="F6CD4C"/>
      </a:accent6>
      <a:hlink>
        <a:srgbClr val="DB4437"/>
      </a:hlink>
      <a:folHlink>
        <a:srgbClr val="DB443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2118</Words>
  <Application>Microsoft Office PowerPoint</Application>
  <PresentationFormat>On-screen Show (16:9)</PresentationFormat>
  <Paragraphs>195</Paragraphs>
  <Slides>19</Slides>
  <Notes>19</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19</vt:i4>
      </vt:variant>
    </vt:vector>
  </HeadingPairs>
  <TitlesOfParts>
    <vt:vector size="24" baseType="lpstr">
      <vt:lpstr>Arial</vt:lpstr>
      <vt:lpstr>Amatic SC</vt:lpstr>
      <vt:lpstr>Source Code Pro</vt:lpstr>
      <vt:lpstr>Cambria</vt:lpstr>
      <vt:lpstr>beach-day</vt:lpstr>
      <vt:lpstr>Therapy Modalities</vt:lpstr>
      <vt:lpstr>Doctor: “Have you tried therapy?” “Are you Interested?” </vt:lpstr>
      <vt:lpstr>Different Therapy Modalities...in brief</vt:lpstr>
      <vt:lpstr>CBT: Cognitive Behavioral therapy </vt:lpstr>
      <vt:lpstr>PowerPoint Presentation</vt:lpstr>
      <vt:lpstr>How could it help with Medical Comorbidities </vt:lpstr>
      <vt:lpstr>But where do I find someone?? </vt:lpstr>
      <vt:lpstr>DBT: Dialectical Behavioral Therapy </vt:lpstr>
      <vt:lpstr>Who Benefits from DBT? </vt:lpstr>
      <vt:lpstr>How does DBT work? </vt:lpstr>
      <vt:lpstr>How does DBT work in the brain? </vt:lpstr>
      <vt:lpstr>DBT Resources </vt:lpstr>
      <vt:lpstr>Prolonged Exposure Therapy </vt:lpstr>
      <vt:lpstr>PowerPoint Presentation</vt:lpstr>
      <vt:lpstr>PowerPoint Presentation</vt:lpstr>
      <vt:lpstr>Group Therapy </vt:lpstr>
      <vt:lpstr>Group therapy and Medical Comorbidities</vt:lpstr>
      <vt:lpstr>...But what about Contra Costa County?</vt:lpstr>
      <vt:lpstr>References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Therapy Modalities</dc:title>
  <dc:creator>Joann Valencia</dc:creator>
  <cp:lastModifiedBy>Joann Valencia</cp:lastModifiedBy>
  <cp:revision>1</cp:revision>
  <dcterms:modified xsi:type="dcterms:W3CDTF">2016-02-02T23:38:54Z</dcterms:modified>
</cp:coreProperties>
</file>